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5552" autoAdjust="0"/>
  </p:normalViewPr>
  <p:slideViewPr>
    <p:cSldViewPr snapToGrid="0">
      <p:cViewPr varScale="1">
        <p:scale>
          <a:sx n="48" d="100"/>
          <a:sy n="48" d="100"/>
        </p:scale>
        <p:origin x="130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735F7-80B9-4E48-9AA6-26EB7B7E4F26}" type="datetimeFigureOut">
              <a:rPr lang="en-US" smtClean="0"/>
              <a:t>10/31/2020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ECB600-1804-4F6C-8EA4-A408FCC355CB}" type="slidenum">
              <a:rPr lang="en-US" smtClean="0"/>
              <a:t>‹#›</a:t>
            </a:fld>
            <a:endParaRPr lang="en-US"/>
          </a:p>
        </p:txBody>
      </p:sp>
    </p:spTree>
    <p:extLst>
      <p:ext uri="{BB962C8B-B14F-4D97-AF65-F5344CB8AC3E}">
        <p14:creationId xmlns:p14="http://schemas.microsoft.com/office/powerpoint/2010/main" val="352087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Their chemical composition and formula gives their names, and their properties explain the chemical and physical characteristics. Their behavior is understood by further evaluation of their chemical reactivity. Real-life application of organic reactions is in the production of synthetic products such as drugs, plastics, polymers, and the study of independent molecules in labs via a theoretical analysis. This paper discusses the historic development theory of acids and bases, oxidation and reduction reactions by examining oxidizing and reducing agents and assessing organic chemistry, its history, characteristics, and properties.</a:t>
            </a:r>
          </a:p>
          <a:p>
            <a:endParaRPr lang="en-US" dirty="0"/>
          </a:p>
        </p:txBody>
      </p:sp>
      <p:sp>
        <p:nvSpPr>
          <p:cNvPr id="4" name="Slide Number Placeholder 3"/>
          <p:cNvSpPr>
            <a:spLocks noGrp="1"/>
          </p:cNvSpPr>
          <p:nvPr>
            <p:ph type="sldNum" sz="quarter" idx="10"/>
          </p:nvPr>
        </p:nvSpPr>
        <p:spPr/>
        <p:txBody>
          <a:bodyPr/>
          <a:lstStyle/>
          <a:p>
            <a:fld id="{BBECB600-1804-4F6C-8EA4-A408FCC355CB}" type="slidenum">
              <a:rPr lang="en-US" smtClean="0"/>
              <a:t>2</a:t>
            </a:fld>
            <a:endParaRPr lang="en-US"/>
          </a:p>
        </p:txBody>
      </p:sp>
    </p:spTree>
    <p:extLst>
      <p:ext uri="{BB962C8B-B14F-4D97-AF65-F5344CB8AC3E}">
        <p14:creationId xmlns:p14="http://schemas.microsoft.com/office/powerpoint/2010/main" val="3095928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solidFill>
                  <a:schemeClr val="tx1"/>
                </a:solidFill>
              </a:rPr>
              <a:t>Most importantly, I would like to thank (Committed students name) for the commitment displayed. </a:t>
            </a:r>
          </a:p>
          <a:p>
            <a:r>
              <a:rPr lang="en-US" sz="1200" dirty="0" smtClean="0">
                <a:solidFill>
                  <a:schemeClr val="tx1"/>
                </a:solidFill>
              </a:rPr>
              <a:t>To our lecturer, we are grateful for your support of our career goals and dedication to ensure we actively work to pursue these goals.</a:t>
            </a:r>
          </a:p>
          <a:p>
            <a:endParaRPr lang="en-US" dirty="0"/>
          </a:p>
        </p:txBody>
      </p:sp>
      <p:sp>
        <p:nvSpPr>
          <p:cNvPr id="4" name="Slide Number Placeholder 3"/>
          <p:cNvSpPr>
            <a:spLocks noGrp="1"/>
          </p:cNvSpPr>
          <p:nvPr>
            <p:ph type="sldNum" sz="quarter" idx="10"/>
          </p:nvPr>
        </p:nvSpPr>
        <p:spPr/>
        <p:txBody>
          <a:bodyPr/>
          <a:lstStyle/>
          <a:p>
            <a:fld id="{BBECB600-1804-4F6C-8EA4-A408FCC355CB}" type="slidenum">
              <a:rPr lang="en-US" smtClean="0"/>
              <a:t>3</a:t>
            </a:fld>
            <a:endParaRPr lang="en-US"/>
          </a:p>
        </p:txBody>
      </p:sp>
    </p:spTree>
    <p:extLst>
      <p:ext uri="{BB962C8B-B14F-4D97-AF65-F5344CB8AC3E}">
        <p14:creationId xmlns:p14="http://schemas.microsoft.com/office/powerpoint/2010/main" val="383046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Acids are known as substances that release hydrogen ions in solutions while bases release hydrogen hydroxide ions in solution. The Arrhenius theory of acids and bases explains that neutralization happens when both ions react to form water. Neutralization reaction involves;</a:t>
            </a:r>
          </a:p>
          <a:p>
            <a:r>
              <a:rPr lang="en-US" dirty="0" smtClean="0"/>
              <a:t>H+(</a:t>
            </a:r>
            <a:r>
              <a:rPr lang="en-US" dirty="0" err="1" smtClean="0"/>
              <a:t>aq</a:t>
            </a:r>
            <a:r>
              <a:rPr lang="en-US" dirty="0" smtClean="0"/>
              <a:t>) + OH- (</a:t>
            </a:r>
            <a:r>
              <a:rPr lang="en-US" dirty="0" err="1" smtClean="0"/>
              <a:t>aq</a:t>
            </a:r>
            <a:r>
              <a:rPr lang="en-US" dirty="0" smtClean="0"/>
              <a:t>) H2O(l)</a:t>
            </a:r>
          </a:p>
          <a:p>
            <a:endParaRPr lang="en-US" dirty="0"/>
          </a:p>
        </p:txBody>
      </p:sp>
      <p:sp>
        <p:nvSpPr>
          <p:cNvPr id="4" name="Slide Number Placeholder 3"/>
          <p:cNvSpPr>
            <a:spLocks noGrp="1"/>
          </p:cNvSpPr>
          <p:nvPr>
            <p:ph type="sldNum" sz="quarter" idx="10"/>
          </p:nvPr>
        </p:nvSpPr>
        <p:spPr/>
        <p:txBody>
          <a:bodyPr/>
          <a:lstStyle/>
          <a:p>
            <a:fld id="{BBECB600-1804-4F6C-8EA4-A408FCC355CB}" type="slidenum">
              <a:rPr lang="en-US" smtClean="0"/>
              <a:t>4</a:t>
            </a:fld>
            <a:endParaRPr lang="en-US"/>
          </a:p>
        </p:txBody>
      </p:sp>
    </p:spTree>
    <p:extLst>
      <p:ext uri="{BB962C8B-B14F-4D97-AF65-F5344CB8AC3E}">
        <p14:creationId xmlns:p14="http://schemas.microsoft.com/office/powerpoint/2010/main" val="2764397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According to Arrhenius's theory, the acid has hydrogen ions which react with hydroxide ions from the sodium hydroxide. However, in the case of ammonia, there are no hydroxide ions. But a careful look at the equation, we realize that ammonia is in solution form NH3(</a:t>
            </a:r>
            <a:r>
              <a:rPr lang="en-US" sz="1200" kern="1200" dirty="0" err="1" smtClean="0">
                <a:solidFill>
                  <a:schemeClr val="tx1"/>
                </a:solidFill>
                <a:effectLst/>
                <a:latin typeface="+mn-lt"/>
                <a:ea typeface="+mn-ea"/>
                <a:cs typeface="+mn-cs"/>
              </a:rPr>
              <a:t>aq</a:t>
            </a:r>
            <a:r>
              <a:rPr lang="en-US" sz="1200" kern="1200" dirty="0" smtClean="0">
                <a:solidFill>
                  <a:schemeClr val="tx1"/>
                </a:solidFill>
                <a:effectLst/>
                <a:latin typeface="+mn-lt"/>
                <a:ea typeface="+mn-ea"/>
                <a:cs typeface="+mn-cs"/>
              </a:rPr>
              <a:t>). Therefore, it reacts with water in the reversible equation below;</a:t>
            </a:r>
          </a:p>
          <a:p>
            <a:r>
              <a:rPr lang="en-US" sz="1200" kern="1200" dirty="0" smtClean="0">
                <a:solidFill>
                  <a:schemeClr val="tx1"/>
                </a:solidFill>
                <a:effectLst/>
                <a:latin typeface="+mn-lt"/>
                <a:ea typeface="+mn-ea"/>
                <a:cs typeface="+mn-cs"/>
              </a:rPr>
              <a:t>NH3(</a:t>
            </a:r>
            <a:r>
              <a:rPr lang="en-US" sz="1200" kern="1200" dirty="0" err="1" smtClean="0">
                <a:solidFill>
                  <a:schemeClr val="tx1"/>
                </a:solidFill>
                <a:effectLst/>
                <a:latin typeface="+mn-lt"/>
                <a:ea typeface="+mn-ea"/>
                <a:cs typeface="+mn-cs"/>
              </a:rPr>
              <a:t>aq</a:t>
            </a:r>
            <a:r>
              <a:rPr lang="en-US" sz="1200" kern="1200" dirty="0" smtClean="0">
                <a:solidFill>
                  <a:schemeClr val="tx1"/>
                </a:solidFill>
                <a:effectLst/>
                <a:latin typeface="+mn-lt"/>
                <a:ea typeface="+mn-ea"/>
                <a:cs typeface="+mn-cs"/>
              </a:rPr>
              <a:t>) + H2O(l) NH4(</a:t>
            </a:r>
            <a:r>
              <a:rPr lang="en-US" sz="1200" kern="1200" dirty="0" err="1" smtClean="0">
                <a:solidFill>
                  <a:schemeClr val="tx1"/>
                </a:solidFill>
                <a:effectLst/>
                <a:latin typeface="+mn-lt"/>
                <a:ea typeface="+mn-ea"/>
                <a:cs typeface="+mn-cs"/>
              </a:rPr>
              <a:t>aq</a:t>
            </a:r>
            <a:r>
              <a:rPr lang="en-US" sz="1200" kern="1200" dirty="0" smtClean="0">
                <a:solidFill>
                  <a:schemeClr val="tx1"/>
                </a:solidFill>
                <a:effectLst/>
                <a:latin typeface="+mn-lt"/>
                <a:ea typeface="+mn-ea"/>
                <a:cs typeface="+mn-cs"/>
              </a:rPr>
              <a:t>) +  </a:t>
            </a:r>
          </a:p>
          <a:p>
            <a:r>
              <a:rPr lang="en-US" sz="1200" kern="1200" dirty="0" smtClean="0">
                <a:solidFill>
                  <a:schemeClr val="tx1"/>
                </a:solidFill>
                <a:effectLst/>
                <a:latin typeface="+mn-lt"/>
                <a:ea typeface="+mn-ea"/>
                <a:cs typeface="+mn-cs"/>
              </a:rPr>
              <a:t>OH(</a:t>
            </a:r>
            <a:r>
              <a:rPr lang="en-US" sz="1200" kern="1200" dirty="0" err="1" smtClean="0">
                <a:solidFill>
                  <a:schemeClr val="tx1"/>
                </a:solidFill>
                <a:effectLst/>
                <a:latin typeface="+mn-lt"/>
                <a:ea typeface="+mn-ea"/>
                <a:cs typeface="+mn-cs"/>
              </a:rPr>
              <a:t>aq</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BBECB600-1804-4F6C-8EA4-A408FCC355CB}" type="slidenum">
              <a:rPr lang="en-US" smtClean="0"/>
              <a:t>5</a:t>
            </a:fld>
            <a:endParaRPr lang="en-US"/>
          </a:p>
        </p:txBody>
      </p:sp>
    </p:spTree>
    <p:extLst>
      <p:ext uri="{BB962C8B-B14F-4D97-AF65-F5344CB8AC3E}">
        <p14:creationId xmlns:p14="http://schemas.microsoft.com/office/powerpoint/2010/main" val="2451969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For this reaction, hydrogen ions and hydroxide ions are completely consumed in the solution, considering a solid result. However, the Arrhenius theory does not regard this reaction between an acid and base even though the end product is similar to an acid-base reaction. Conclusively, it is producing the same product as when reactants are in solution form.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ECB600-1804-4F6C-8EA4-A408FCC355CB}" type="slidenum">
              <a:rPr lang="en-US" smtClean="0"/>
              <a:t>6</a:t>
            </a:fld>
            <a:endParaRPr lang="en-US"/>
          </a:p>
        </p:txBody>
      </p:sp>
    </p:spTree>
    <p:extLst>
      <p:ext uri="{BB962C8B-B14F-4D97-AF65-F5344CB8AC3E}">
        <p14:creationId xmlns:p14="http://schemas.microsoft.com/office/powerpoint/2010/main" val="3290988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Oxidizing agents add oxygen to another element.</a:t>
            </a:r>
          </a:p>
          <a:p>
            <a:pPr lvl="0"/>
            <a:r>
              <a:rPr lang="en-US" sz="1200" kern="1200" dirty="0" smtClean="0">
                <a:solidFill>
                  <a:schemeClr val="tx1"/>
                </a:solidFill>
                <a:effectLst/>
                <a:latin typeface="+mn-lt"/>
                <a:ea typeface="+mn-ea"/>
                <a:cs typeface="+mn-cs"/>
              </a:rPr>
              <a:t>Reducing agent removes oxygen from another element.</a:t>
            </a:r>
          </a:p>
          <a:p>
            <a:r>
              <a:rPr lang="en-US" sz="1200" kern="1200" dirty="0" smtClean="0">
                <a:solidFill>
                  <a:schemeClr val="tx1"/>
                </a:solidFill>
                <a:effectLst/>
                <a:latin typeface="+mn-lt"/>
                <a:ea typeface="+mn-ea"/>
                <a:cs typeface="+mn-cs"/>
              </a:rPr>
              <a:t>Inorganic chemistry, oxidation, and reduction reactions concerning hydrogen transfer is the opposite of oxygen reactions. Therefore, oxidation is the loss of hydrogen, while reduction is the gain of hydrogen. Using ethanol as an example;</a:t>
            </a:r>
          </a:p>
          <a:p>
            <a:r>
              <a:rPr lang="en-US" sz="1200" kern="1200" dirty="0" smtClean="0">
                <a:solidFill>
                  <a:schemeClr val="tx1"/>
                </a:solidFill>
                <a:effectLst/>
                <a:latin typeface="+mn-lt"/>
                <a:ea typeface="+mn-ea"/>
                <a:cs typeface="+mn-cs"/>
              </a:rPr>
              <a:t>CH3CH2OH CH3CHO</a:t>
            </a:r>
          </a:p>
          <a:p>
            <a:endParaRPr lang="en-US" dirty="0"/>
          </a:p>
        </p:txBody>
      </p:sp>
      <p:sp>
        <p:nvSpPr>
          <p:cNvPr id="4" name="Slide Number Placeholder 3"/>
          <p:cNvSpPr>
            <a:spLocks noGrp="1"/>
          </p:cNvSpPr>
          <p:nvPr>
            <p:ph type="sldNum" sz="quarter" idx="10"/>
          </p:nvPr>
        </p:nvSpPr>
        <p:spPr/>
        <p:txBody>
          <a:bodyPr/>
          <a:lstStyle/>
          <a:p>
            <a:fld id="{BBECB600-1804-4F6C-8EA4-A408FCC355CB}" type="slidenum">
              <a:rPr lang="en-US" smtClean="0"/>
              <a:t>8</a:t>
            </a:fld>
            <a:endParaRPr lang="en-US"/>
          </a:p>
        </p:txBody>
      </p:sp>
    </p:spTree>
    <p:extLst>
      <p:ext uri="{BB962C8B-B14F-4D97-AF65-F5344CB8AC3E}">
        <p14:creationId xmlns:p14="http://schemas.microsoft.com/office/powerpoint/2010/main" val="3324213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history of organic chemistry dates back to when compounds such as Nitrogen, ammonia, methane, and carbon dioxide combined to give us an amino acid. Natural sources of organic chemicals were used in ancient times by Romans and Egyptians to make medicine, dyes, and natural poisons.</a:t>
            </a:r>
          </a:p>
          <a:p>
            <a:endParaRPr lang="en-US" dirty="0"/>
          </a:p>
        </p:txBody>
      </p:sp>
      <p:sp>
        <p:nvSpPr>
          <p:cNvPr id="4" name="Slide Number Placeholder 3"/>
          <p:cNvSpPr>
            <a:spLocks noGrp="1"/>
          </p:cNvSpPr>
          <p:nvPr>
            <p:ph type="sldNum" sz="quarter" idx="10"/>
          </p:nvPr>
        </p:nvSpPr>
        <p:spPr/>
        <p:txBody>
          <a:bodyPr/>
          <a:lstStyle/>
          <a:p>
            <a:fld id="{BBECB600-1804-4F6C-8EA4-A408FCC355CB}" type="slidenum">
              <a:rPr lang="en-US" smtClean="0"/>
              <a:t>15</a:t>
            </a:fld>
            <a:endParaRPr lang="en-US"/>
          </a:p>
        </p:txBody>
      </p:sp>
    </p:spTree>
    <p:extLst>
      <p:ext uri="{BB962C8B-B14F-4D97-AF65-F5344CB8AC3E}">
        <p14:creationId xmlns:p14="http://schemas.microsoft.com/office/powerpoint/2010/main" val="1459480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19th century, organic chemistry evolved into dynamic science, where synthetic methods were developed. In addition to analytical techniques, structural theories were invented. Over the years, the study of organic chemistry has evolved into macromolecular biology.</a:t>
            </a:r>
            <a:endParaRPr lang="en-US" dirty="0"/>
          </a:p>
        </p:txBody>
      </p:sp>
      <p:sp>
        <p:nvSpPr>
          <p:cNvPr id="4" name="Slide Number Placeholder 3"/>
          <p:cNvSpPr>
            <a:spLocks noGrp="1"/>
          </p:cNvSpPr>
          <p:nvPr>
            <p:ph type="sldNum" sz="quarter" idx="10"/>
          </p:nvPr>
        </p:nvSpPr>
        <p:spPr/>
        <p:txBody>
          <a:bodyPr/>
          <a:lstStyle/>
          <a:p>
            <a:fld id="{BBECB600-1804-4F6C-8EA4-A408FCC355CB}" type="slidenum">
              <a:rPr lang="en-US" smtClean="0"/>
              <a:t>16</a:t>
            </a:fld>
            <a:endParaRPr lang="en-US"/>
          </a:p>
        </p:txBody>
      </p:sp>
    </p:spTree>
    <p:extLst>
      <p:ext uri="{BB962C8B-B14F-4D97-AF65-F5344CB8AC3E}">
        <p14:creationId xmlns:p14="http://schemas.microsoft.com/office/powerpoint/2010/main" val="1494780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49D4A94-EEF2-4049-8DB6-F7C32F660E4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AD656-B01E-4DB8-9C59-8A915F63C72B}" type="slidenum">
              <a:rPr lang="en-US" smtClean="0"/>
              <a:t>‹#›</a:t>
            </a:fld>
            <a:endParaRPr lang="en-US"/>
          </a:p>
        </p:txBody>
      </p:sp>
    </p:spTree>
    <p:extLst>
      <p:ext uri="{BB962C8B-B14F-4D97-AF65-F5344CB8AC3E}">
        <p14:creationId xmlns:p14="http://schemas.microsoft.com/office/powerpoint/2010/main" val="1949497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9D4A94-EEF2-4049-8DB6-F7C32F660E4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AD656-B01E-4DB8-9C59-8A915F63C72B}" type="slidenum">
              <a:rPr lang="en-US" smtClean="0"/>
              <a:t>‹#›</a:t>
            </a:fld>
            <a:endParaRPr lang="en-US"/>
          </a:p>
        </p:txBody>
      </p:sp>
    </p:spTree>
    <p:extLst>
      <p:ext uri="{BB962C8B-B14F-4D97-AF65-F5344CB8AC3E}">
        <p14:creationId xmlns:p14="http://schemas.microsoft.com/office/powerpoint/2010/main" val="1825515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49D4A94-EEF2-4049-8DB6-F7C32F660E4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AD656-B01E-4DB8-9C59-8A915F63C72B}" type="slidenum">
              <a:rPr lang="en-US" smtClean="0"/>
              <a:t>‹#›</a:t>
            </a:fld>
            <a:endParaRPr lang="en-US"/>
          </a:p>
        </p:txBody>
      </p:sp>
    </p:spTree>
    <p:extLst>
      <p:ext uri="{BB962C8B-B14F-4D97-AF65-F5344CB8AC3E}">
        <p14:creationId xmlns:p14="http://schemas.microsoft.com/office/powerpoint/2010/main" val="1287920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49D4A94-EEF2-4049-8DB6-F7C32F660E4C}" type="datetimeFigureOut">
              <a:rPr lang="en-US" smtClean="0"/>
              <a:t>10/31/2020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4AD656-B01E-4DB8-9C59-8A915F63C72B}" type="slidenum">
              <a:rPr lang="en-US" smtClean="0"/>
              <a:t>‹#›</a:t>
            </a:fld>
            <a:endParaRPr lang="en-US"/>
          </a:p>
        </p:txBody>
      </p:sp>
    </p:spTree>
    <p:extLst>
      <p:ext uri="{BB962C8B-B14F-4D97-AF65-F5344CB8AC3E}">
        <p14:creationId xmlns:p14="http://schemas.microsoft.com/office/powerpoint/2010/main" val="3959434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49D4A94-EEF2-4049-8DB6-F7C32F660E4C}" type="datetimeFigureOut">
              <a:rPr lang="en-US" smtClean="0"/>
              <a:t>10/31/2020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4AD656-B01E-4DB8-9C59-8A915F63C72B}" type="slidenum">
              <a:rPr lang="en-US" smtClean="0"/>
              <a:t>‹#›</a:t>
            </a:fld>
            <a:endParaRPr lang="en-US"/>
          </a:p>
        </p:txBody>
      </p:sp>
    </p:spTree>
    <p:extLst>
      <p:ext uri="{BB962C8B-B14F-4D97-AF65-F5344CB8AC3E}">
        <p14:creationId xmlns:p14="http://schemas.microsoft.com/office/powerpoint/2010/main" val="789886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49D4A94-EEF2-4049-8DB6-F7C32F660E4C}" type="datetimeFigureOut">
              <a:rPr lang="en-US" smtClean="0"/>
              <a:t>10/31/2020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4AD656-B01E-4DB8-9C59-8A915F63C72B}" type="slidenum">
              <a:rPr lang="en-US" smtClean="0"/>
              <a:t>‹#›</a:t>
            </a:fld>
            <a:endParaRPr lang="en-US"/>
          </a:p>
        </p:txBody>
      </p:sp>
    </p:spTree>
    <p:extLst>
      <p:ext uri="{BB962C8B-B14F-4D97-AF65-F5344CB8AC3E}">
        <p14:creationId xmlns:p14="http://schemas.microsoft.com/office/powerpoint/2010/main" val="1930034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9D4A94-EEF2-4049-8DB6-F7C32F660E4C}" type="datetimeFigureOut">
              <a:rPr lang="en-US" smtClean="0"/>
              <a:t>10/31/2020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4AD656-B01E-4DB8-9C59-8A915F63C72B}" type="slidenum">
              <a:rPr lang="en-US" smtClean="0"/>
              <a:t>‹#›</a:t>
            </a:fld>
            <a:endParaRPr lang="en-US"/>
          </a:p>
        </p:txBody>
      </p:sp>
    </p:spTree>
    <p:extLst>
      <p:ext uri="{BB962C8B-B14F-4D97-AF65-F5344CB8AC3E}">
        <p14:creationId xmlns:p14="http://schemas.microsoft.com/office/powerpoint/2010/main" val="3243296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49D4A94-EEF2-4049-8DB6-F7C32F660E4C}" type="datetimeFigureOut">
              <a:rPr lang="en-US" smtClean="0"/>
              <a:t>10/31/2020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4AD656-B01E-4DB8-9C59-8A915F63C72B}" type="slidenum">
              <a:rPr lang="en-US" smtClean="0"/>
              <a:t>‹#›</a:t>
            </a:fld>
            <a:endParaRPr lang="en-US"/>
          </a:p>
        </p:txBody>
      </p:sp>
    </p:spTree>
    <p:extLst>
      <p:ext uri="{BB962C8B-B14F-4D97-AF65-F5344CB8AC3E}">
        <p14:creationId xmlns:p14="http://schemas.microsoft.com/office/powerpoint/2010/main" val="2609246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49D4A94-EEF2-4049-8DB6-F7C32F660E4C}" type="datetimeFigureOut">
              <a:rPr lang="en-US" smtClean="0"/>
              <a:t>10/31/2020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4AD656-B01E-4DB8-9C59-8A915F63C72B}" type="slidenum">
              <a:rPr lang="en-US" smtClean="0"/>
              <a:t>‹#›</a:t>
            </a:fld>
            <a:endParaRPr lang="en-US"/>
          </a:p>
        </p:txBody>
      </p:sp>
    </p:spTree>
    <p:extLst>
      <p:ext uri="{BB962C8B-B14F-4D97-AF65-F5344CB8AC3E}">
        <p14:creationId xmlns:p14="http://schemas.microsoft.com/office/powerpoint/2010/main" val="3199154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49D4A94-EEF2-4049-8DB6-F7C32F660E4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AD656-B01E-4DB8-9C59-8A915F63C72B}" type="slidenum">
              <a:rPr lang="en-US" smtClean="0"/>
              <a:t>‹#›</a:t>
            </a:fld>
            <a:endParaRPr lang="en-US"/>
          </a:p>
        </p:txBody>
      </p:sp>
    </p:spTree>
    <p:extLst>
      <p:ext uri="{BB962C8B-B14F-4D97-AF65-F5344CB8AC3E}">
        <p14:creationId xmlns:p14="http://schemas.microsoft.com/office/powerpoint/2010/main" val="1946526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49D4A94-EEF2-4049-8DB6-F7C32F660E4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AD656-B01E-4DB8-9C59-8A915F63C72B}"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797926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49D4A94-EEF2-4049-8DB6-F7C32F660E4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AD656-B01E-4DB8-9C59-8A915F63C72B}" type="slidenum">
              <a:rPr lang="en-US" smtClean="0"/>
              <a:t>‹#›</a:t>
            </a:fld>
            <a:endParaRPr lang="en-US"/>
          </a:p>
        </p:txBody>
      </p:sp>
    </p:spTree>
    <p:extLst>
      <p:ext uri="{BB962C8B-B14F-4D97-AF65-F5344CB8AC3E}">
        <p14:creationId xmlns:p14="http://schemas.microsoft.com/office/powerpoint/2010/main" val="24609564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49D4A94-EEF2-4049-8DB6-F7C32F660E4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AD656-B01E-4DB8-9C59-8A915F63C72B}"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152135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49D4A94-EEF2-4049-8DB6-F7C32F660E4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AD656-B01E-4DB8-9C59-8A915F63C72B}" type="slidenum">
              <a:rPr lang="en-US" smtClean="0"/>
              <a:t>‹#›</a:t>
            </a:fld>
            <a:endParaRPr lang="en-US"/>
          </a:p>
        </p:txBody>
      </p:sp>
    </p:spTree>
    <p:extLst>
      <p:ext uri="{BB962C8B-B14F-4D97-AF65-F5344CB8AC3E}">
        <p14:creationId xmlns:p14="http://schemas.microsoft.com/office/powerpoint/2010/main" val="3888441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9D4A94-EEF2-4049-8DB6-F7C32F660E4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AD656-B01E-4DB8-9C59-8A915F63C72B}" type="slidenum">
              <a:rPr lang="en-US" smtClean="0"/>
              <a:t>‹#›</a:t>
            </a:fld>
            <a:endParaRPr lang="en-US"/>
          </a:p>
        </p:txBody>
      </p:sp>
    </p:spTree>
    <p:extLst>
      <p:ext uri="{BB962C8B-B14F-4D97-AF65-F5344CB8AC3E}">
        <p14:creationId xmlns:p14="http://schemas.microsoft.com/office/powerpoint/2010/main" val="1425923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9D4A94-EEF2-4049-8DB6-F7C32F660E4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4AD656-B01E-4DB8-9C59-8A915F63C72B}" type="slidenum">
              <a:rPr lang="en-US" smtClean="0"/>
              <a:t>‹#›</a:t>
            </a:fld>
            <a:endParaRPr lang="en-US"/>
          </a:p>
        </p:txBody>
      </p:sp>
    </p:spTree>
    <p:extLst>
      <p:ext uri="{BB962C8B-B14F-4D97-AF65-F5344CB8AC3E}">
        <p14:creationId xmlns:p14="http://schemas.microsoft.com/office/powerpoint/2010/main" val="3929636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49D4A94-EEF2-4049-8DB6-F7C32F660E4C}" type="datetimeFigureOut">
              <a:rPr lang="en-US" smtClean="0"/>
              <a:t>10/31/2020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44AD656-B01E-4DB8-9C59-8A915F63C72B}" type="slidenum">
              <a:rPr lang="en-US" smtClean="0"/>
              <a:t>‹#›</a:t>
            </a:fld>
            <a:endParaRPr lang="en-US"/>
          </a:p>
        </p:txBody>
      </p:sp>
    </p:spTree>
    <p:extLst>
      <p:ext uri="{BB962C8B-B14F-4D97-AF65-F5344CB8AC3E}">
        <p14:creationId xmlns:p14="http://schemas.microsoft.com/office/powerpoint/2010/main" val="7140764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7017" y="2214563"/>
            <a:ext cx="8879946" cy="3579348"/>
          </a:xfrm>
        </p:spPr>
        <p:txBody>
          <a:bodyPr/>
          <a:lstStyle/>
          <a:p>
            <a:pPr algn="ctr"/>
            <a:r>
              <a:rPr lang="en-US" dirty="0">
                <a:solidFill>
                  <a:schemeClr val="tx1"/>
                </a:solidFill>
              </a:rPr>
              <a:t>Foundation Chemistry</a:t>
            </a:r>
            <a:br>
              <a:rPr lang="en-US" dirty="0">
                <a:solidFill>
                  <a:schemeClr val="tx1"/>
                </a:solidFill>
              </a:rPr>
            </a:br>
            <a:r>
              <a:rPr lang="en-US" dirty="0">
                <a:solidFill>
                  <a:schemeClr val="tx1"/>
                </a:solidFill>
              </a:rPr>
              <a:t>Name</a:t>
            </a:r>
            <a:br>
              <a:rPr lang="en-US" dirty="0">
                <a:solidFill>
                  <a:schemeClr val="tx1"/>
                </a:solidFill>
              </a:rPr>
            </a:br>
            <a:r>
              <a:rPr lang="en-US" dirty="0">
                <a:solidFill>
                  <a:schemeClr val="tx1"/>
                </a:solidFill>
              </a:rPr>
              <a:t>Institution</a:t>
            </a:r>
            <a:br>
              <a:rPr lang="en-US" dirty="0">
                <a:solidFill>
                  <a:schemeClr val="tx1"/>
                </a:solidFill>
              </a:rPr>
            </a:br>
            <a:endParaRPr lang="en-US" dirty="0">
              <a:solidFill>
                <a:schemeClr val="tx1"/>
              </a:solidFill>
            </a:endParaRPr>
          </a:p>
        </p:txBody>
      </p:sp>
    </p:spTree>
    <p:extLst>
      <p:ext uri="{BB962C8B-B14F-4D97-AF65-F5344CB8AC3E}">
        <p14:creationId xmlns:p14="http://schemas.microsoft.com/office/powerpoint/2010/main" val="1832953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01040"/>
          </a:xfrm>
        </p:spPr>
        <p:txBody>
          <a:bodyPr>
            <a:normAutofit fontScale="90000"/>
          </a:bodyPr>
          <a:lstStyle/>
          <a:p>
            <a:pPr algn="ctr"/>
            <a:r>
              <a:rPr lang="en-US" b="1" dirty="0">
                <a:solidFill>
                  <a:schemeClr val="tx1"/>
                </a:solidFill>
              </a:rPr>
              <a:t>Executive Summary</a:t>
            </a:r>
            <a:r>
              <a:rPr lang="en-US" dirty="0"/>
              <a:t/>
            </a:r>
            <a:br>
              <a:rPr lang="en-US" dirty="0"/>
            </a:br>
            <a:endParaRPr lang="en-US" dirty="0"/>
          </a:p>
        </p:txBody>
      </p:sp>
      <p:sp>
        <p:nvSpPr>
          <p:cNvPr id="3" name="Content Placeholder 2"/>
          <p:cNvSpPr>
            <a:spLocks noGrp="1"/>
          </p:cNvSpPr>
          <p:nvPr>
            <p:ph idx="1"/>
          </p:nvPr>
        </p:nvSpPr>
        <p:spPr>
          <a:xfrm>
            <a:off x="677334" y="1463041"/>
            <a:ext cx="9685866" cy="4578322"/>
          </a:xfrm>
        </p:spPr>
        <p:txBody>
          <a:bodyPr>
            <a:normAutofit/>
          </a:bodyPr>
          <a:lstStyle/>
          <a:p>
            <a:r>
              <a:rPr lang="en-US" sz="2800" dirty="0"/>
              <a:t>Foundation chemistry provides chemistry majors with the knowledge they need to pursue their careers</a:t>
            </a:r>
            <a:r>
              <a:rPr lang="en-US" sz="2800" dirty="0" smtClean="0"/>
              <a:t>.</a:t>
            </a:r>
          </a:p>
          <a:p>
            <a:r>
              <a:rPr lang="en-US" sz="2800" dirty="0" smtClean="0"/>
              <a:t> </a:t>
            </a:r>
            <a:r>
              <a:rPr lang="en-US" sz="2800" dirty="0"/>
              <a:t>It is a versatile topic that promotes undergraduate students' comprehension at all levels. </a:t>
            </a:r>
            <a:endParaRPr lang="en-US" sz="2800" dirty="0" smtClean="0"/>
          </a:p>
          <a:p>
            <a:r>
              <a:rPr lang="en-US" sz="2800" dirty="0" smtClean="0"/>
              <a:t>The </a:t>
            </a:r>
            <a:r>
              <a:rPr lang="en-US" sz="2800" dirty="0"/>
              <a:t>main expertise is in organic chemistry, which lays the ground, and is the foundation of chemistry. </a:t>
            </a:r>
            <a:endParaRPr lang="en-US" sz="2800" dirty="0" smtClean="0"/>
          </a:p>
          <a:p>
            <a:r>
              <a:rPr lang="en-US" sz="2800" dirty="0" smtClean="0"/>
              <a:t>Organic </a:t>
            </a:r>
            <a:r>
              <a:rPr lang="en-US" sz="2800" dirty="0"/>
              <a:t>chemistry studies the properties, structures, reactions, and organic compounds with carbon elements during bonding. </a:t>
            </a:r>
            <a:endParaRPr lang="en-US" sz="2800" dirty="0"/>
          </a:p>
        </p:txBody>
      </p:sp>
    </p:spTree>
    <p:extLst>
      <p:ext uri="{BB962C8B-B14F-4D97-AF65-F5344CB8AC3E}">
        <p14:creationId xmlns:p14="http://schemas.microsoft.com/office/powerpoint/2010/main" val="877277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83920"/>
          </a:xfrm>
        </p:spPr>
        <p:txBody>
          <a:bodyPr>
            <a:normAutofit/>
          </a:bodyPr>
          <a:lstStyle/>
          <a:p>
            <a:pPr algn="ctr"/>
            <a:r>
              <a:rPr lang="en-US" b="1" dirty="0" smtClean="0">
                <a:solidFill>
                  <a:schemeClr val="tx1"/>
                </a:solidFill>
              </a:rPr>
              <a:t>Acknowledgments</a:t>
            </a:r>
            <a:endParaRPr lang="en-US" dirty="0">
              <a:solidFill>
                <a:schemeClr val="tx1"/>
              </a:solidFill>
            </a:endParaRPr>
          </a:p>
        </p:txBody>
      </p:sp>
      <p:sp>
        <p:nvSpPr>
          <p:cNvPr id="3" name="Content Placeholder 2"/>
          <p:cNvSpPr>
            <a:spLocks noGrp="1"/>
          </p:cNvSpPr>
          <p:nvPr>
            <p:ph idx="1"/>
          </p:nvPr>
        </p:nvSpPr>
        <p:spPr>
          <a:xfrm>
            <a:off x="677334" y="1493521"/>
            <a:ext cx="10661226" cy="4008119"/>
          </a:xfrm>
        </p:spPr>
        <p:txBody>
          <a:bodyPr>
            <a:normAutofit/>
          </a:bodyPr>
          <a:lstStyle/>
          <a:p>
            <a:r>
              <a:rPr lang="en-US" sz="2800" dirty="0">
                <a:solidFill>
                  <a:schemeClr val="tx1"/>
                </a:solidFill>
              </a:rPr>
              <a:t>This work would not have been possible without the social support of (Names of Students</a:t>
            </a:r>
            <a:r>
              <a:rPr lang="en-US" sz="2800" dirty="0" smtClean="0">
                <a:solidFill>
                  <a:schemeClr val="tx1"/>
                </a:solidFill>
              </a:rPr>
              <a:t>).</a:t>
            </a:r>
          </a:p>
          <a:p>
            <a:r>
              <a:rPr lang="en-US" sz="2800" dirty="0" smtClean="0">
                <a:solidFill>
                  <a:schemeClr val="tx1"/>
                </a:solidFill>
              </a:rPr>
              <a:t>I </a:t>
            </a:r>
            <a:r>
              <a:rPr lang="en-US" sz="2800" dirty="0">
                <a:solidFill>
                  <a:schemeClr val="tx1"/>
                </a:solidFill>
              </a:rPr>
              <a:t>am grateful for the pleasure of working together during this project and looking forward to other related projects. </a:t>
            </a:r>
            <a:endParaRPr lang="en-US" sz="2800" dirty="0" smtClean="0">
              <a:solidFill>
                <a:schemeClr val="tx1"/>
              </a:solidFill>
            </a:endParaRPr>
          </a:p>
          <a:p>
            <a:r>
              <a:rPr lang="en-US" sz="2800" dirty="0" smtClean="0">
                <a:solidFill>
                  <a:schemeClr val="tx1"/>
                </a:solidFill>
              </a:rPr>
              <a:t>Nobody </a:t>
            </a:r>
            <a:r>
              <a:rPr lang="en-US" sz="2800" dirty="0">
                <a:solidFill>
                  <a:schemeClr val="tx1"/>
                </a:solidFill>
              </a:rPr>
              <a:t>has been more important to this project than the group members towards completing this task. </a:t>
            </a:r>
            <a:endParaRPr lang="en-US" sz="2800" dirty="0" smtClean="0">
              <a:solidFill>
                <a:schemeClr val="tx1"/>
              </a:solidFill>
            </a:endParaRPr>
          </a:p>
        </p:txBody>
      </p:sp>
    </p:spTree>
    <p:extLst>
      <p:ext uri="{BB962C8B-B14F-4D97-AF65-F5344CB8AC3E}">
        <p14:creationId xmlns:p14="http://schemas.microsoft.com/office/powerpoint/2010/main" val="1053648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480" y="609600"/>
            <a:ext cx="11612880" cy="716280"/>
          </a:xfrm>
        </p:spPr>
        <p:txBody>
          <a:bodyPr>
            <a:normAutofit/>
          </a:bodyPr>
          <a:lstStyle/>
          <a:p>
            <a:pPr algn="ctr"/>
            <a:r>
              <a:rPr lang="en-US" b="1" dirty="0">
                <a:solidFill>
                  <a:schemeClr val="tx1"/>
                </a:solidFill>
              </a:rPr>
              <a:t>Acids and Bases </a:t>
            </a:r>
            <a:r>
              <a:rPr lang="en-US" b="1" dirty="0">
                <a:solidFill>
                  <a:schemeClr val="tx1"/>
                </a:solidFill>
              </a:rPr>
              <a:t>T</a:t>
            </a:r>
            <a:r>
              <a:rPr lang="en-US" b="1" dirty="0" smtClean="0">
                <a:solidFill>
                  <a:schemeClr val="tx1"/>
                </a:solidFill>
              </a:rPr>
              <a:t>heory-Historic Development</a:t>
            </a:r>
            <a:endParaRPr lang="en-US" dirty="0">
              <a:solidFill>
                <a:schemeClr val="tx1"/>
              </a:solidFill>
            </a:endParaRPr>
          </a:p>
        </p:txBody>
      </p:sp>
      <p:sp>
        <p:nvSpPr>
          <p:cNvPr id="3" name="Content Placeholder 2"/>
          <p:cNvSpPr>
            <a:spLocks noGrp="1"/>
          </p:cNvSpPr>
          <p:nvPr>
            <p:ph idx="1"/>
          </p:nvPr>
        </p:nvSpPr>
        <p:spPr>
          <a:xfrm>
            <a:off x="677334" y="1569721"/>
            <a:ext cx="10051626" cy="4471642"/>
          </a:xfrm>
        </p:spPr>
        <p:txBody>
          <a:bodyPr>
            <a:normAutofit/>
          </a:bodyPr>
          <a:lstStyle/>
          <a:p>
            <a:r>
              <a:rPr lang="en-US" sz="2800" dirty="0">
                <a:solidFill>
                  <a:schemeClr val="tx1"/>
                </a:solidFill>
              </a:rPr>
              <a:t>Arrhenius, </a:t>
            </a:r>
            <a:r>
              <a:rPr lang="en-US" sz="2800" dirty="0" err="1">
                <a:solidFill>
                  <a:schemeClr val="tx1"/>
                </a:solidFill>
              </a:rPr>
              <a:t>Bronsted</a:t>
            </a:r>
            <a:r>
              <a:rPr lang="en-US" sz="2800" dirty="0">
                <a:solidFill>
                  <a:schemeClr val="tx1"/>
                </a:solidFill>
              </a:rPr>
              <a:t>-Lowry, and Lewis examine the relationship between acids and bases in theory. </a:t>
            </a:r>
            <a:endParaRPr lang="en-US" sz="2800" dirty="0" smtClean="0">
              <a:solidFill>
                <a:schemeClr val="tx1"/>
              </a:solidFill>
            </a:endParaRPr>
          </a:p>
          <a:p>
            <a:r>
              <a:rPr lang="en-US" sz="2800" dirty="0" smtClean="0">
                <a:solidFill>
                  <a:schemeClr val="tx1"/>
                </a:solidFill>
              </a:rPr>
              <a:t>The </a:t>
            </a:r>
            <a:r>
              <a:rPr lang="en-US" sz="2800" dirty="0">
                <a:solidFill>
                  <a:schemeClr val="tx1"/>
                </a:solidFill>
              </a:rPr>
              <a:t>theories also discuss the idea of conjugate pairs such as a base and its conjugate acid or acid and its conjugate base. </a:t>
            </a:r>
            <a:endParaRPr lang="en-US" sz="2800" dirty="0" smtClean="0">
              <a:solidFill>
                <a:schemeClr val="tx1"/>
              </a:solidFill>
            </a:endParaRPr>
          </a:p>
          <a:p>
            <a:r>
              <a:rPr lang="en-US" sz="2800" dirty="0" smtClean="0">
                <a:solidFill>
                  <a:schemeClr val="tx1"/>
                </a:solidFill>
              </a:rPr>
              <a:t>The </a:t>
            </a:r>
            <a:r>
              <a:rPr lang="en-US" sz="2800" dirty="0">
                <a:solidFill>
                  <a:schemeClr val="tx1"/>
                </a:solidFill>
              </a:rPr>
              <a:t>most common theory in studies is the </a:t>
            </a:r>
            <a:r>
              <a:rPr lang="en-US" sz="2800" dirty="0" err="1">
                <a:solidFill>
                  <a:schemeClr val="tx1"/>
                </a:solidFill>
              </a:rPr>
              <a:t>Bronsted</a:t>
            </a:r>
            <a:r>
              <a:rPr lang="en-US" sz="2800" dirty="0">
                <a:solidFill>
                  <a:schemeClr val="tx1"/>
                </a:solidFill>
              </a:rPr>
              <a:t>-Lowry theory. </a:t>
            </a:r>
            <a:endParaRPr lang="en-US" sz="2800" dirty="0">
              <a:solidFill>
                <a:schemeClr val="tx1"/>
              </a:solidFill>
            </a:endParaRPr>
          </a:p>
        </p:txBody>
      </p:sp>
    </p:spTree>
    <p:extLst>
      <p:ext uri="{BB962C8B-B14F-4D97-AF65-F5344CB8AC3E}">
        <p14:creationId xmlns:p14="http://schemas.microsoft.com/office/powerpoint/2010/main" val="1838961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1286066" cy="822960"/>
          </a:xfrm>
        </p:spPr>
        <p:txBody>
          <a:bodyPr/>
          <a:lstStyle/>
          <a:p>
            <a:r>
              <a:rPr lang="en-US" b="1" dirty="0">
                <a:solidFill>
                  <a:schemeClr val="tx1"/>
                </a:solidFill>
              </a:rPr>
              <a:t>Acids and Bases Theory-Historic </a:t>
            </a:r>
            <a:r>
              <a:rPr lang="en-US" b="1" dirty="0" smtClean="0">
                <a:solidFill>
                  <a:schemeClr val="tx1"/>
                </a:solidFill>
              </a:rPr>
              <a:t>Development </a:t>
            </a:r>
            <a:r>
              <a:rPr lang="en-US" b="1" dirty="0" err="1" smtClean="0">
                <a:solidFill>
                  <a:schemeClr val="tx1"/>
                </a:solidFill>
              </a:rPr>
              <a:t>Cont</a:t>
            </a:r>
            <a:r>
              <a:rPr lang="en-US" b="1" dirty="0" smtClean="0">
                <a:solidFill>
                  <a:schemeClr val="tx1"/>
                </a:solidFill>
              </a:rPr>
              <a:t>’</a:t>
            </a:r>
            <a:endParaRPr lang="en-US" dirty="0"/>
          </a:p>
        </p:txBody>
      </p:sp>
      <p:sp>
        <p:nvSpPr>
          <p:cNvPr id="3" name="Content Placeholder 2"/>
          <p:cNvSpPr>
            <a:spLocks noGrp="1"/>
          </p:cNvSpPr>
          <p:nvPr>
            <p:ph idx="1"/>
          </p:nvPr>
        </p:nvSpPr>
        <p:spPr>
          <a:xfrm>
            <a:off x="677334" y="1432561"/>
            <a:ext cx="10066866" cy="4608802"/>
          </a:xfrm>
        </p:spPr>
        <p:txBody>
          <a:bodyPr>
            <a:normAutofit/>
          </a:bodyPr>
          <a:lstStyle/>
          <a:p>
            <a:r>
              <a:rPr lang="en-US" sz="2800" dirty="0">
                <a:solidFill>
                  <a:schemeClr val="tx1"/>
                </a:solidFill>
              </a:rPr>
              <a:t>The theory has several </a:t>
            </a:r>
            <a:r>
              <a:rPr lang="en-US" sz="2800" dirty="0" smtClean="0">
                <a:solidFill>
                  <a:schemeClr val="tx1"/>
                </a:solidFill>
              </a:rPr>
              <a:t>limitations.</a:t>
            </a:r>
          </a:p>
          <a:p>
            <a:r>
              <a:rPr lang="en-US" sz="2800" dirty="0" smtClean="0">
                <a:solidFill>
                  <a:schemeClr val="tx1"/>
                </a:solidFill>
              </a:rPr>
              <a:t>For </a:t>
            </a:r>
            <a:r>
              <a:rPr lang="en-US" sz="2800" dirty="0">
                <a:solidFill>
                  <a:schemeClr val="tx1"/>
                </a:solidFill>
              </a:rPr>
              <a:t>instance, when Sodium hydroxide solution and ammonia solution reacts, we obtain a colorless solution, which later turns into a white solute called </a:t>
            </a:r>
            <a:r>
              <a:rPr lang="en-US" sz="2800" dirty="0" smtClean="0">
                <a:solidFill>
                  <a:schemeClr val="tx1"/>
                </a:solidFill>
              </a:rPr>
              <a:t>salt.</a:t>
            </a:r>
          </a:p>
          <a:p>
            <a:r>
              <a:rPr lang="en-US" sz="2800" dirty="0" smtClean="0">
                <a:solidFill>
                  <a:schemeClr val="tx1"/>
                </a:solidFill>
              </a:rPr>
              <a:t>For </a:t>
            </a:r>
            <a:r>
              <a:rPr lang="en-US" sz="2800" dirty="0">
                <a:solidFill>
                  <a:schemeClr val="tx1"/>
                </a:solidFill>
              </a:rPr>
              <a:t>such reactions, common salts produced are sodium chloride or ammonium chloride.</a:t>
            </a:r>
          </a:p>
          <a:p>
            <a:pPr marL="914400" indent="0">
              <a:buNone/>
            </a:pPr>
            <a:r>
              <a:rPr lang="en-US" sz="2800" dirty="0" err="1">
                <a:solidFill>
                  <a:schemeClr val="tx1"/>
                </a:solidFill>
              </a:rPr>
              <a:t>NaOH</a:t>
            </a:r>
            <a:r>
              <a:rPr lang="en-US" sz="2800" dirty="0">
                <a:solidFill>
                  <a:schemeClr val="tx1"/>
                </a:solidFill>
              </a:rPr>
              <a:t>(</a:t>
            </a:r>
            <a:r>
              <a:rPr lang="en-US" sz="2800" dirty="0" err="1">
                <a:solidFill>
                  <a:schemeClr val="tx1"/>
                </a:solidFill>
              </a:rPr>
              <a:t>aq</a:t>
            </a:r>
            <a:r>
              <a:rPr lang="en-US" sz="2800" dirty="0">
                <a:solidFill>
                  <a:schemeClr val="tx1"/>
                </a:solidFill>
              </a:rPr>
              <a:t>) + </a:t>
            </a:r>
            <a:r>
              <a:rPr lang="en-US" sz="2800" dirty="0" err="1">
                <a:solidFill>
                  <a:schemeClr val="tx1"/>
                </a:solidFill>
              </a:rPr>
              <a:t>HCl</a:t>
            </a:r>
            <a:r>
              <a:rPr lang="en-US" sz="2800" dirty="0">
                <a:solidFill>
                  <a:schemeClr val="tx1"/>
                </a:solidFill>
              </a:rPr>
              <a:t>(</a:t>
            </a:r>
            <a:r>
              <a:rPr lang="en-US" sz="2800" dirty="0" err="1">
                <a:solidFill>
                  <a:schemeClr val="tx1"/>
                </a:solidFill>
              </a:rPr>
              <a:t>aq</a:t>
            </a:r>
            <a:r>
              <a:rPr lang="en-US" sz="2800" dirty="0">
                <a:solidFill>
                  <a:schemeClr val="tx1"/>
                </a:solidFill>
              </a:rPr>
              <a:t>) </a:t>
            </a:r>
            <a:r>
              <a:rPr lang="en-US" sz="2800" dirty="0" err="1">
                <a:solidFill>
                  <a:schemeClr val="tx1"/>
                </a:solidFill>
              </a:rPr>
              <a:t>NaCl</a:t>
            </a:r>
            <a:r>
              <a:rPr lang="en-US" sz="2800" dirty="0">
                <a:solidFill>
                  <a:schemeClr val="tx1"/>
                </a:solidFill>
              </a:rPr>
              <a:t>(</a:t>
            </a:r>
            <a:r>
              <a:rPr lang="en-US" sz="2800" dirty="0" err="1">
                <a:solidFill>
                  <a:schemeClr val="tx1"/>
                </a:solidFill>
              </a:rPr>
              <a:t>aq</a:t>
            </a:r>
            <a:r>
              <a:rPr lang="en-US" sz="2800" dirty="0">
                <a:solidFill>
                  <a:schemeClr val="tx1"/>
                </a:solidFill>
              </a:rPr>
              <a:t>) + H2O(l)</a:t>
            </a:r>
          </a:p>
          <a:p>
            <a:pPr marL="914400" indent="0">
              <a:buNone/>
            </a:pPr>
            <a:r>
              <a:rPr lang="en-US" sz="2800" dirty="0">
                <a:solidFill>
                  <a:schemeClr val="tx1"/>
                </a:solidFill>
              </a:rPr>
              <a:t>NH3 + </a:t>
            </a:r>
            <a:r>
              <a:rPr lang="en-US" sz="2800" dirty="0" err="1">
                <a:solidFill>
                  <a:schemeClr val="tx1"/>
                </a:solidFill>
              </a:rPr>
              <a:t>HCl</a:t>
            </a:r>
            <a:r>
              <a:rPr lang="en-US" sz="2800" dirty="0">
                <a:solidFill>
                  <a:schemeClr val="tx1"/>
                </a:solidFill>
              </a:rPr>
              <a:t>(</a:t>
            </a:r>
            <a:r>
              <a:rPr lang="en-US" sz="2800" dirty="0" err="1">
                <a:solidFill>
                  <a:schemeClr val="tx1"/>
                </a:solidFill>
              </a:rPr>
              <a:t>aq</a:t>
            </a:r>
            <a:r>
              <a:rPr lang="en-US" sz="2800" dirty="0">
                <a:solidFill>
                  <a:schemeClr val="tx1"/>
                </a:solidFill>
              </a:rPr>
              <a:t>) NH4Cl(</a:t>
            </a:r>
            <a:r>
              <a:rPr lang="en-US" sz="2800" dirty="0" err="1">
                <a:solidFill>
                  <a:schemeClr val="tx1"/>
                </a:solidFill>
              </a:rPr>
              <a:t>aq</a:t>
            </a:r>
            <a:r>
              <a:rPr lang="en-US" sz="2800" dirty="0">
                <a:solidFill>
                  <a:schemeClr val="tx1"/>
                </a:solidFill>
              </a:rPr>
              <a:t>)</a:t>
            </a:r>
          </a:p>
          <a:p>
            <a:endParaRPr lang="en-US" sz="2800" dirty="0">
              <a:solidFill>
                <a:schemeClr val="tx1"/>
              </a:solidFill>
            </a:endParaRPr>
          </a:p>
        </p:txBody>
      </p:sp>
    </p:spTree>
    <p:extLst>
      <p:ext uri="{BB962C8B-B14F-4D97-AF65-F5344CB8AC3E}">
        <p14:creationId xmlns:p14="http://schemas.microsoft.com/office/powerpoint/2010/main" val="140254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1514666" cy="792480"/>
          </a:xfrm>
        </p:spPr>
        <p:txBody>
          <a:bodyPr/>
          <a:lstStyle/>
          <a:p>
            <a:pPr algn="ctr"/>
            <a:r>
              <a:rPr lang="en-US" b="1" dirty="0">
                <a:solidFill>
                  <a:schemeClr val="tx1"/>
                </a:solidFill>
              </a:rPr>
              <a:t>Acids and Bases Theory-Historic Development </a:t>
            </a:r>
            <a:r>
              <a:rPr lang="en-US" b="1" dirty="0" err="1">
                <a:solidFill>
                  <a:schemeClr val="tx1"/>
                </a:solidFill>
              </a:rPr>
              <a:t>Cont</a:t>
            </a:r>
            <a:r>
              <a:rPr lang="en-US" b="1" dirty="0">
                <a:solidFill>
                  <a:schemeClr val="tx1"/>
                </a:solidFill>
              </a:rPr>
              <a:t>’</a:t>
            </a:r>
            <a:endParaRPr lang="en-US" dirty="0"/>
          </a:p>
        </p:txBody>
      </p:sp>
      <p:sp>
        <p:nvSpPr>
          <p:cNvPr id="3" name="Content Placeholder 2"/>
          <p:cNvSpPr>
            <a:spLocks noGrp="1"/>
          </p:cNvSpPr>
          <p:nvPr>
            <p:ph idx="1"/>
          </p:nvPr>
        </p:nvSpPr>
        <p:spPr>
          <a:xfrm>
            <a:off x="677334" y="1402080"/>
            <a:ext cx="11301306" cy="5288279"/>
          </a:xfrm>
        </p:spPr>
        <p:txBody>
          <a:bodyPr>
            <a:noAutofit/>
          </a:bodyPr>
          <a:lstStyle/>
          <a:p>
            <a:r>
              <a:rPr lang="en-US" sz="2400" dirty="0"/>
              <a:t>The reversible reaction allows diluting ammonia solution molecules of up to 99%, while dilute ammonia remains as ammonia molecules. </a:t>
            </a:r>
            <a:endParaRPr lang="en-US" sz="2400" dirty="0" smtClean="0"/>
          </a:p>
          <a:p>
            <a:r>
              <a:rPr lang="en-US" sz="2400" dirty="0" smtClean="0"/>
              <a:t>Nonetheless</a:t>
            </a:r>
            <a:r>
              <a:rPr lang="en-US" sz="2400" dirty="0"/>
              <a:t>, present hydroxide ions similarly react with hydrogen ions as hydrogen ions to form sodium hydroxide. </a:t>
            </a:r>
            <a:endParaRPr lang="en-US" sz="2400" dirty="0" smtClean="0"/>
          </a:p>
          <a:p>
            <a:r>
              <a:rPr lang="en-US" sz="2400" dirty="0" smtClean="0"/>
              <a:t>In </a:t>
            </a:r>
            <a:r>
              <a:rPr lang="en-US" sz="2400" dirty="0"/>
              <a:t>this case, we can categorize ammonia as a base considering the Arrhenius definition. </a:t>
            </a:r>
            <a:endParaRPr lang="en-US" sz="2400" dirty="0" smtClean="0"/>
          </a:p>
          <a:p>
            <a:r>
              <a:rPr lang="en-US" sz="2400" dirty="0" smtClean="0"/>
              <a:t>However</a:t>
            </a:r>
            <a:r>
              <a:rPr lang="en-US" sz="2400" dirty="0"/>
              <a:t>, a lot of this type of reaction involves direct ammonia molecules and hydrogen ions, contrary to Arrhenius's explanation.</a:t>
            </a:r>
          </a:p>
          <a:p>
            <a:r>
              <a:rPr lang="en-US" sz="2400" dirty="0"/>
              <a:t>The same reaction is possible between hydrogen chloride gas and ammonia gas as shown in the equation </a:t>
            </a:r>
            <a:r>
              <a:rPr lang="en-US" sz="2400" dirty="0" smtClean="0"/>
              <a:t>below</a:t>
            </a:r>
          </a:p>
          <a:p>
            <a:pPr marL="914400" indent="0">
              <a:buNone/>
            </a:pPr>
            <a:r>
              <a:rPr lang="en-US" sz="2400" dirty="0"/>
              <a:t>NH3(</a:t>
            </a:r>
            <a:r>
              <a:rPr lang="en-US" sz="2400" dirty="0" err="1"/>
              <a:t>aq</a:t>
            </a:r>
            <a:r>
              <a:rPr lang="en-US" sz="2400" dirty="0"/>
              <a:t>) + </a:t>
            </a:r>
            <a:r>
              <a:rPr lang="en-US" sz="2400" dirty="0" err="1"/>
              <a:t>HCl</a:t>
            </a:r>
            <a:r>
              <a:rPr lang="en-US" sz="2400" dirty="0"/>
              <a:t>(</a:t>
            </a:r>
            <a:r>
              <a:rPr lang="en-US" sz="2400" dirty="0" err="1"/>
              <a:t>aq</a:t>
            </a:r>
            <a:r>
              <a:rPr lang="en-US" sz="2400" dirty="0"/>
              <a:t>) NH4Cl(s)</a:t>
            </a:r>
          </a:p>
          <a:p>
            <a:pPr marL="914400" indent="0">
              <a:buNone/>
            </a:pPr>
            <a:endParaRPr lang="en-US" sz="2400" dirty="0"/>
          </a:p>
          <a:p>
            <a:endParaRPr lang="en-US" sz="2400" dirty="0"/>
          </a:p>
        </p:txBody>
      </p:sp>
    </p:spTree>
    <p:extLst>
      <p:ext uri="{BB962C8B-B14F-4D97-AF65-F5344CB8AC3E}">
        <p14:creationId xmlns:p14="http://schemas.microsoft.com/office/powerpoint/2010/main" val="664551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 y="609600"/>
            <a:ext cx="12085320" cy="1320800"/>
          </a:xfrm>
        </p:spPr>
        <p:txBody>
          <a:bodyPr>
            <a:normAutofit fontScale="90000"/>
          </a:bodyPr>
          <a:lstStyle/>
          <a:p>
            <a:pPr algn="ctr"/>
            <a:r>
              <a:rPr lang="en-US" b="1" dirty="0">
                <a:solidFill>
                  <a:schemeClr val="tx1"/>
                </a:solidFill>
              </a:rPr>
              <a:t>Oxidation and Reduction reactions, Oxidizing and Reducing agents</a:t>
            </a:r>
            <a:r>
              <a:rPr lang="en-US" dirty="0">
                <a:solidFill>
                  <a:schemeClr val="tx1"/>
                </a:solidFill>
              </a:rPr>
              <a:t/>
            </a:r>
            <a:br>
              <a:rPr lang="en-US" dirty="0">
                <a:solidFill>
                  <a:schemeClr val="tx1"/>
                </a:solidFill>
              </a:rPr>
            </a:br>
            <a:endParaRPr lang="en-US" dirty="0">
              <a:solidFill>
                <a:schemeClr val="tx1"/>
              </a:solidFill>
            </a:endParaRPr>
          </a:p>
        </p:txBody>
      </p:sp>
      <p:sp>
        <p:nvSpPr>
          <p:cNvPr id="3" name="Content Placeholder 2"/>
          <p:cNvSpPr>
            <a:spLocks noGrp="1"/>
          </p:cNvSpPr>
          <p:nvPr>
            <p:ph idx="1"/>
          </p:nvPr>
        </p:nvSpPr>
        <p:spPr>
          <a:xfrm>
            <a:off x="289560" y="1930401"/>
            <a:ext cx="11384280" cy="4622800"/>
          </a:xfrm>
        </p:spPr>
        <p:txBody>
          <a:bodyPr>
            <a:normAutofit lnSpcReduction="10000"/>
          </a:bodyPr>
          <a:lstStyle/>
          <a:p>
            <a:r>
              <a:rPr lang="en-US" sz="3200" dirty="0"/>
              <a:t>The terms oxidation and reduction are defined regarding adding or removing oxygen to a compound. Although this is not the most steady explanation, it is a simpler definition. </a:t>
            </a:r>
            <a:endParaRPr lang="en-US" sz="3200" dirty="0" smtClean="0"/>
          </a:p>
          <a:p>
            <a:r>
              <a:rPr lang="en-US" sz="3200" dirty="0" smtClean="0"/>
              <a:t>In </a:t>
            </a:r>
            <a:r>
              <a:rPr lang="en-US" sz="3200" dirty="0"/>
              <a:t>chemistry, oxidation is the gain of oxygen, and reduction is the loss of oxygen as seen in the reaction below.</a:t>
            </a:r>
          </a:p>
          <a:p>
            <a:pPr marL="0" indent="0">
              <a:buNone/>
            </a:pPr>
            <a:r>
              <a:rPr lang="en-US" sz="3200" dirty="0"/>
              <a:t>	</a:t>
            </a:r>
            <a:r>
              <a:rPr lang="en-US" sz="3200" dirty="0" smtClean="0"/>
              <a:t>				Reduction</a:t>
            </a:r>
            <a:r>
              <a:rPr lang="en-US" sz="3200" dirty="0"/>
              <a:t> </a:t>
            </a:r>
          </a:p>
          <a:p>
            <a:pPr marL="2171700" lvl="5" indent="0">
              <a:buNone/>
            </a:pPr>
            <a:r>
              <a:rPr lang="en-US" sz="2800" dirty="0"/>
              <a:t>Fe 2O3 + 3CO 2Fe +   </a:t>
            </a:r>
          </a:p>
          <a:p>
            <a:pPr marL="2171700" lvl="5" indent="0">
              <a:buNone/>
            </a:pPr>
            <a:r>
              <a:rPr lang="en-US" sz="2800" dirty="0"/>
              <a:t>3CO2</a:t>
            </a:r>
          </a:p>
          <a:p>
            <a:pPr marL="0" indent="0">
              <a:buNone/>
            </a:pPr>
            <a:endParaRPr lang="en-US" sz="3200" dirty="0"/>
          </a:p>
        </p:txBody>
      </p:sp>
    </p:spTree>
    <p:extLst>
      <p:ext uri="{BB962C8B-B14F-4D97-AF65-F5344CB8AC3E}">
        <p14:creationId xmlns:p14="http://schemas.microsoft.com/office/powerpoint/2010/main" val="4103492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99160"/>
          </a:xfrm>
        </p:spPr>
        <p:txBody>
          <a:bodyPr/>
          <a:lstStyle/>
          <a:p>
            <a:pPr algn="ctr"/>
            <a:r>
              <a:rPr lang="en-US" b="1" dirty="0" smtClean="0">
                <a:solidFill>
                  <a:schemeClr val="tx1"/>
                </a:solidFill>
              </a:rPr>
              <a:t>Oxidation</a:t>
            </a:r>
            <a:endParaRPr lang="en-US" dirty="0">
              <a:solidFill>
                <a:schemeClr val="tx1"/>
              </a:solidFill>
            </a:endParaRPr>
          </a:p>
        </p:txBody>
      </p:sp>
      <p:sp>
        <p:nvSpPr>
          <p:cNvPr id="3" name="Content Placeholder 2"/>
          <p:cNvSpPr>
            <a:spLocks noGrp="1"/>
          </p:cNvSpPr>
          <p:nvPr>
            <p:ph idx="1"/>
          </p:nvPr>
        </p:nvSpPr>
        <p:spPr>
          <a:xfrm>
            <a:off x="677334" y="1691640"/>
            <a:ext cx="10325946" cy="4632960"/>
          </a:xfrm>
        </p:spPr>
        <p:txBody>
          <a:bodyPr>
            <a:normAutofit/>
          </a:bodyPr>
          <a:lstStyle/>
          <a:p>
            <a:r>
              <a:rPr lang="en-US" sz="2800" dirty="0">
                <a:solidFill>
                  <a:schemeClr val="tx1"/>
                </a:solidFill>
              </a:rPr>
              <a:t>The simultaneous occurrence of reduction and oxidation reaction is defined as a redox reaction. </a:t>
            </a:r>
            <a:endParaRPr lang="en-US" sz="2800" dirty="0" smtClean="0">
              <a:solidFill>
                <a:schemeClr val="tx1"/>
              </a:solidFill>
            </a:endParaRPr>
          </a:p>
          <a:p>
            <a:r>
              <a:rPr lang="en-US" sz="2800" dirty="0" smtClean="0">
                <a:solidFill>
                  <a:schemeClr val="tx1"/>
                </a:solidFill>
              </a:rPr>
              <a:t>The </a:t>
            </a:r>
            <a:r>
              <a:rPr lang="en-US" sz="2800" dirty="0">
                <a:solidFill>
                  <a:schemeClr val="tx1"/>
                </a:solidFill>
              </a:rPr>
              <a:t>reaction involves an oxidizing agent as a chemical substance that adds oxygen to an element during the oxidizing reaction. </a:t>
            </a:r>
            <a:endParaRPr lang="en-US" sz="2800" dirty="0" smtClean="0">
              <a:solidFill>
                <a:schemeClr val="tx1"/>
              </a:solidFill>
            </a:endParaRPr>
          </a:p>
          <a:p>
            <a:r>
              <a:rPr lang="en-US" sz="2800" dirty="0" smtClean="0">
                <a:solidFill>
                  <a:schemeClr val="tx1"/>
                </a:solidFill>
              </a:rPr>
              <a:t>Iron </a:t>
            </a:r>
            <a:r>
              <a:rPr lang="en-US" sz="2800" dirty="0">
                <a:solidFill>
                  <a:schemeClr val="tx1"/>
                </a:solidFill>
              </a:rPr>
              <a:t>III oxide is an example of an oxidizing agent. </a:t>
            </a:r>
            <a:endParaRPr lang="en-US" sz="2800" dirty="0" smtClean="0">
              <a:solidFill>
                <a:schemeClr val="tx1"/>
              </a:solidFill>
            </a:endParaRPr>
          </a:p>
          <a:p>
            <a:r>
              <a:rPr lang="en-US" sz="2800" dirty="0" smtClean="0">
                <a:solidFill>
                  <a:schemeClr val="tx1"/>
                </a:solidFill>
              </a:rPr>
              <a:t>Alternatively</a:t>
            </a:r>
            <a:r>
              <a:rPr lang="en-US" sz="2800" dirty="0">
                <a:solidFill>
                  <a:schemeClr val="tx1"/>
                </a:solidFill>
              </a:rPr>
              <a:t>, a reducing agent reduces something else, and an example of a reducing agent is carbon monoxide. In simpler terms;</a:t>
            </a:r>
          </a:p>
          <a:p>
            <a:endParaRPr lang="en-US" sz="2800" dirty="0">
              <a:solidFill>
                <a:schemeClr val="tx1"/>
              </a:solidFill>
            </a:endParaRPr>
          </a:p>
        </p:txBody>
      </p:sp>
    </p:spTree>
    <p:extLst>
      <p:ext uri="{BB962C8B-B14F-4D97-AF65-F5344CB8AC3E}">
        <p14:creationId xmlns:p14="http://schemas.microsoft.com/office/powerpoint/2010/main" val="3056997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31520"/>
          </a:xfrm>
        </p:spPr>
        <p:txBody>
          <a:bodyPr>
            <a:normAutofit fontScale="90000"/>
          </a:bodyPr>
          <a:lstStyle/>
          <a:p>
            <a:pPr algn="ctr"/>
            <a:r>
              <a:rPr lang="en-US" b="1" dirty="0">
                <a:solidFill>
                  <a:schemeClr val="tx1"/>
                </a:solidFill>
              </a:rPr>
              <a:t>Oxidation by </a:t>
            </a:r>
            <a:r>
              <a:rPr lang="en-US" b="1" dirty="0" smtClean="0">
                <a:solidFill>
                  <a:schemeClr val="tx1"/>
                </a:solidFill>
              </a:rPr>
              <a:t>Loss </a:t>
            </a:r>
            <a:r>
              <a:rPr lang="en-US" b="1" dirty="0">
                <a:solidFill>
                  <a:schemeClr val="tx1"/>
                </a:solidFill>
              </a:rPr>
              <a:t>of </a:t>
            </a:r>
            <a:r>
              <a:rPr lang="en-US" b="1" dirty="0" smtClean="0">
                <a:solidFill>
                  <a:schemeClr val="tx1"/>
                </a:solidFill>
              </a:rPr>
              <a:t>Hydrogen</a:t>
            </a:r>
            <a:r>
              <a:rPr lang="en-US" dirty="0">
                <a:solidFill>
                  <a:schemeClr val="tx1"/>
                </a:solidFill>
              </a:rPr>
              <a:t/>
            </a:r>
            <a:br>
              <a:rPr lang="en-US" dirty="0">
                <a:solidFill>
                  <a:schemeClr val="tx1"/>
                </a:solidFill>
              </a:rPr>
            </a:br>
            <a:endParaRPr lang="en-US" dirty="0">
              <a:solidFill>
                <a:schemeClr val="tx1"/>
              </a:solidFill>
            </a:endParaRPr>
          </a:p>
        </p:txBody>
      </p:sp>
      <p:sp>
        <p:nvSpPr>
          <p:cNvPr id="3" name="Content Placeholder 2"/>
          <p:cNvSpPr>
            <a:spLocks noGrp="1"/>
          </p:cNvSpPr>
          <p:nvPr>
            <p:ph idx="1"/>
          </p:nvPr>
        </p:nvSpPr>
        <p:spPr>
          <a:xfrm>
            <a:off x="677334" y="1341121"/>
            <a:ext cx="8596668" cy="4700242"/>
          </a:xfrm>
        </p:spPr>
        <p:txBody>
          <a:bodyPr>
            <a:normAutofit/>
          </a:bodyPr>
          <a:lstStyle/>
          <a:p>
            <a:r>
              <a:rPr lang="en-US" sz="2800" dirty="0">
                <a:solidFill>
                  <a:schemeClr val="tx1"/>
                </a:solidFill>
              </a:rPr>
              <a:t>An oxidizing agent is needed to eliminate hydrogen from the ethanol</a:t>
            </a:r>
            <a:r>
              <a:rPr lang="en-US" sz="2800" dirty="0" smtClean="0">
                <a:solidFill>
                  <a:schemeClr val="tx1"/>
                </a:solidFill>
              </a:rPr>
              <a:t>.</a:t>
            </a:r>
          </a:p>
          <a:p>
            <a:r>
              <a:rPr lang="en-US" sz="2800" dirty="0" smtClean="0">
                <a:solidFill>
                  <a:schemeClr val="tx1"/>
                </a:solidFill>
              </a:rPr>
              <a:t> </a:t>
            </a:r>
            <a:r>
              <a:rPr lang="en-US" sz="2800" dirty="0">
                <a:solidFill>
                  <a:schemeClr val="tx1"/>
                </a:solidFill>
              </a:rPr>
              <a:t>Potassium dichromate is the most common oxidizing agent used, combined with sulfuric </a:t>
            </a:r>
            <a:r>
              <a:rPr lang="en-US" sz="2800" dirty="0" smtClean="0">
                <a:solidFill>
                  <a:schemeClr val="tx1"/>
                </a:solidFill>
              </a:rPr>
              <a:t>acid.</a:t>
            </a:r>
          </a:p>
          <a:p>
            <a:r>
              <a:rPr lang="en-US" sz="2800" dirty="0" smtClean="0">
                <a:solidFill>
                  <a:schemeClr val="tx1"/>
                </a:solidFill>
              </a:rPr>
              <a:t>In </a:t>
            </a:r>
            <a:r>
              <a:rPr lang="en-US" sz="2800" dirty="0">
                <a:solidFill>
                  <a:schemeClr val="tx1"/>
                </a:solidFill>
              </a:rPr>
              <a:t>such a reaction, ethanol is also reduced back to ethanol by adding hydrogen. </a:t>
            </a:r>
            <a:endParaRPr lang="en-US" sz="2800" dirty="0" smtClean="0">
              <a:solidFill>
                <a:schemeClr val="tx1"/>
              </a:solidFill>
            </a:endParaRPr>
          </a:p>
          <a:p>
            <a:r>
              <a:rPr lang="en-US" sz="2800" dirty="0" smtClean="0">
                <a:solidFill>
                  <a:schemeClr val="tx1"/>
                </a:solidFill>
              </a:rPr>
              <a:t>A </a:t>
            </a:r>
            <a:r>
              <a:rPr lang="en-US" sz="2800" dirty="0">
                <a:solidFill>
                  <a:schemeClr val="tx1"/>
                </a:solidFill>
              </a:rPr>
              <a:t>popular reducing agent in such a case is sodium </a:t>
            </a:r>
            <a:r>
              <a:rPr lang="en-US" sz="2800" dirty="0" err="1">
                <a:solidFill>
                  <a:schemeClr val="tx1"/>
                </a:solidFill>
              </a:rPr>
              <a:t>tetrahydridoborate</a:t>
            </a:r>
            <a:r>
              <a:rPr lang="en-US" sz="2800" dirty="0">
                <a:solidFill>
                  <a:schemeClr val="tx1"/>
                </a:solidFill>
              </a:rPr>
              <a:t> (NaNH4).</a:t>
            </a:r>
          </a:p>
          <a:p>
            <a:endParaRPr lang="en-US" sz="2800" dirty="0">
              <a:solidFill>
                <a:schemeClr val="tx1"/>
              </a:solidFill>
            </a:endParaRPr>
          </a:p>
        </p:txBody>
      </p:sp>
    </p:spTree>
    <p:extLst>
      <p:ext uri="{BB962C8B-B14F-4D97-AF65-F5344CB8AC3E}">
        <p14:creationId xmlns:p14="http://schemas.microsoft.com/office/powerpoint/2010/main" val="365068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53440"/>
          </a:xfrm>
        </p:spPr>
        <p:txBody>
          <a:bodyPr/>
          <a:lstStyle/>
          <a:p>
            <a:pPr algn="ctr"/>
            <a:r>
              <a:rPr lang="en-US" b="1" dirty="0">
                <a:solidFill>
                  <a:schemeClr val="tx1"/>
                </a:solidFill>
              </a:rPr>
              <a:t>Combustion </a:t>
            </a:r>
            <a:r>
              <a:rPr lang="en-US" b="1" dirty="0" smtClean="0">
                <a:solidFill>
                  <a:schemeClr val="tx1"/>
                </a:solidFill>
              </a:rPr>
              <a:t>Process</a:t>
            </a:r>
            <a:endParaRPr lang="en-US" dirty="0">
              <a:solidFill>
                <a:schemeClr val="tx1"/>
              </a:solidFill>
            </a:endParaRPr>
          </a:p>
        </p:txBody>
      </p:sp>
      <p:sp>
        <p:nvSpPr>
          <p:cNvPr id="3" name="Content Placeholder 2"/>
          <p:cNvSpPr>
            <a:spLocks noGrp="1"/>
          </p:cNvSpPr>
          <p:nvPr>
            <p:ph idx="1"/>
          </p:nvPr>
        </p:nvSpPr>
        <p:spPr>
          <a:xfrm>
            <a:off x="677334" y="1691641"/>
            <a:ext cx="9320106" cy="4349722"/>
          </a:xfrm>
        </p:spPr>
        <p:txBody>
          <a:bodyPr>
            <a:normAutofit/>
          </a:bodyPr>
          <a:lstStyle/>
          <a:p>
            <a:r>
              <a:rPr lang="en-US" sz="2400" dirty="0">
                <a:solidFill>
                  <a:schemeClr val="tx1"/>
                </a:solidFill>
              </a:rPr>
              <a:t>The redox reaction has several applications in industries. </a:t>
            </a:r>
            <a:endParaRPr lang="en-US" sz="2400" dirty="0" smtClean="0">
              <a:solidFill>
                <a:schemeClr val="tx1"/>
              </a:solidFill>
            </a:endParaRPr>
          </a:p>
          <a:p>
            <a:r>
              <a:rPr lang="en-US" sz="2400" dirty="0" smtClean="0">
                <a:solidFill>
                  <a:schemeClr val="tx1"/>
                </a:solidFill>
              </a:rPr>
              <a:t>The </a:t>
            </a:r>
            <a:r>
              <a:rPr lang="en-US" sz="2400" dirty="0">
                <a:solidFill>
                  <a:schemeClr val="tx1"/>
                </a:solidFill>
              </a:rPr>
              <a:t>reduction combustion process is the most common application where molecular oxygen gets a lower oxidation number while the element is undergoing combustion; it gains energy. </a:t>
            </a:r>
            <a:endParaRPr lang="en-US" sz="2400" dirty="0" smtClean="0">
              <a:solidFill>
                <a:schemeClr val="tx1"/>
              </a:solidFill>
            </a:endParaRPr>
          </a:p>
          <a:p>
            <a:r>
              <a:rPr lang="en-US" sz="2400" dirty="0" smtClean="0">
                <a:solidFill>
                  <a:schemeClr val="tx1"/>
                </a:solidFill>
              </a:rPr>
              <a:t>This </a:t>
            </a:r>
            <a:r>
              <a:rPr lang="en-US" sz="2400" dirty="0">
                <a:solidFill>
                  <a:schemeClr val="tx1"/>
                </a:solidFill>
              </a:rPr>
              <a:t>reaction is applied in rockets launches in spaceships where engine fuel undergoes combustion due to fuel oxidation and oxidizing agent reduction. </a:t>
            </a:r>
          </a:p>
          <a:p>
            <a:endParaRPr lang="en-US" sz="2400" dirty="0">
              <a:solidFill>
                <a:schemeClr val="tx1"/>
              </a:solidFill>
            </a:endParaRPr>
          </a:p>
        </p:txBody>
      </p:sp>
    </p:spTree>
    <p:extLst>
      <p:ext uri="{BB962C8B-B14F-4D97-AF65-F5344CB8AC3E}">
        <p14:creationId xmlns:p14="http://schemas.microsoft.com/office/powerpoint/2010/main" val="3926306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31520"/>
          </a:xfrm>
        </p:spPr>
        <p:txBody>
          <a:bodyPr>
            <a:normAutofit/>
          </a:bodyPr>
          <a:lstStyle/>
          <a:p>
            <a:pPr algn="ctr"/>
            <a:r>
              <a:rPr lang="en-US" b="1" dirty="0"/>
              <a:t>Extraction of Metals</a:t>
            </a:r>
            <a:endParaRPr lang="en-US" dirty="0"/>
          </a:p>
        </p:txBody>
      </p:sp>
      <p:sp>
        <p:nvSpPr>
          <p:cNvPr id="3" name="Content Placeholder 2"/>
          <p:cNvSpPr>
            <a:spLocks noGrp="1"/>
          </p:cNvSpPr>
          <p:nvPr>
            <p:ph idx="1"/>
          </p:nvPr>
        </p:nvSpPr>
        <p:spPr>
          <a:xfrm>
            <a:off x="677334" y="1478281"/>
            <a:ext cx="8596668" cy="4563082"/>
          </a:xfrm>
        </p:spPr>
        <p:txBody>
          <a:bodyPr>
            <a:normAutofit/>
          </a:bodyPr>
          <a:lstStyle/>
          <a:p>
            <a:r>
              <a:rPr lang="en-US" sz="2800" dirty="0"/>
              <a:t>The extraction industry applies the reaction in the extraction of metals and minerals from their natural forms. </a:t>
            </a:r>
            <a:endParaRPr lang="en-US" sz="2800" dirty="0" smtClean="0"/>
          </a:p>
          <a:p>
            <a:r>
              <a:rPr lang="en-US" sz="2800" dirty="0" smtClean="0"/>
              <a:t>An </a:t>
            </a:r>
            <a:r>
              <a:rPr lang="en-US" sz="2800" dirty="0"/>
              <a:t>example is the extraction of iron from its oxidized ore called ferric oxide inside a complex blast furnace.</a:t>
            </a:r>
          </a:p>
          <a:p>
            <a:endParaRPr lang="en-US" sz="2800" dirty="0"/>
          </a:p>
        </p:txBody>
      </p:sp>
    </p:spTree>
    <p:extLst>
      <p:ext uri="{BB962C8B-B14F-4D97-AF65-F5344CB8AC3E}">
        <p14:creationId xmlns:p14="http://schemas.microsoft.com/office/powerpoint/2010/main" val="350503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68680"/>
          </a:xfrm>
        </p:spPr>
        <p:txBody>
          <a:bodyPr>
            <a:noAutofit/>
          </a:bodyPr>
          <a:lstStyle/>
          <a:p>
            <a:pPr algn="ctr"/>
            <a:r>
              <a:rPr lang="en-US" b="1" dirty="0">
                <a:solidFill>
                  <a:schemeClr val="tx1"/>
                </a:solidFill>
              </a:rPr>
              <a:t>Electrochemistry </a:t>
            </a:r>
            <a:r>
              <a:rPr lang="en-US" b="1" dirty="0" smtClean="0">
                <a:solidFill>
                  <a:schemeClr val="tx1"/>
                </a:solidFill>
              </a:rPr>
              <a:t>Reaction</a:t>
            </a:r>
            <a:endParaRPr lang="en-US" dirty="0">
              <a:solidFill>
                <a:schemeClr val="tx1"/>
              </a:solidFill>
            </a:endParaRPr>
          </a:p>
        </p:txBody>
      </p:sp>
      <p:sp>
        <p:nvSpPr>
          <p:cNvPr id="3" name="Content Placeholder 2"/>
          <p:cNvSpPr>
            <a:spLocks noGrp="1"/>
          </p:cNvSpPr>
          <p:nvPr>
            <p:ph idx="1"/>
          </p:nvPr>
        </p:nvSpPr>
        <p:spPr>
          <a:xfrm>
            <a:off x="677334" y="1478280"/>
            <a:ext cx="8596668" cy="4563083"/>
          </a:xfrm>
        </p:spPr>
        <p:txBody>
          <a:bodyPr>
            <a:normAutofit/>
          </a:bodyPr>
          <a:lstStyle/>
          <a:p>
            <a:r>
              <a:rPr lang="en-US" sz="2400" dirty="0">
                <a:solidFill>
                  <a:schemeClr val="tx1"/>
                </a:solidFill>
              </a:rPr>
              <a:t>An electrochemistry reaction is another application based on the ionic potentials of two species. </a:t>
            </a:r>
            <a:endParaRPr lang="en-US" sz="2400" dirty="0">
              <a:solidFill>
                <a:schemeClr val="tx1"/>
              </a:solidFill>
            </a:endParaRPr>
          </a:p>
          <a:p>
            <a:r>
              <a:rPr lang="en-US" sz="2400" dirty="0" smtClean="0">
                <a:solidFill>
                  <a:schemeClr val="tx1"/>
                </a:solidFill>
              </a:rPr>
              <a:t>In </a:t>
            </a:r>
            <a:r>
              <a:rPr lang="en-US" sz="2400" dirty="0">
                <a:solidFill>
                  <a:schemeClr val="tx1"/>
                </a:solidFill>
              </a:rPr>
              <a:t>such a reaction, two solutions with chemical distinctions and varied electric charges get consumed. </a:t>
            </a:r>
            <a:endParaRPr lang="en-US" sz="2400" dirty="0" smtClean="0">
              <a:solidFill>
                <a:schemeClr val="tx1"/>
              </a:solidFill>
            </a:endParaRPr>
          </a:p>
          <a:p>
            <a:r>
              <a:rPr lang="en-US" sz="2400" dirty="0" smtClean="0">
                <a:solidFill>
                  <a:schemeClr val="tx1"/>
                </a:solidFill>
              </a:rPr>
              <a:t>Oxidation </a:t>
            </a:r>
            <a:r>
              <a:rPr lang="en-US" sz="2400" dirty="0">
                <a:solidFill>
                  <a:schemeClr val="tx1"/>
                </a:solidFill>
              </a:rPr>
              <a:t>states and ionization energies are in play, which gives them electric differentiation. </a:t>
            </a:r>
            <a:endParaRPr lang="en-US" sz="2400" dirty="0" smtClean="0">
              <a:solidFill>
                <a:schemeClr val="tx1"/>
              </a:solidFill>
            </a:endParaRPr>
          </a:p>
          <a:p>
            <a:r>
              <a:rPr lang="en-US" sz="2400" dirty="0" smtClean="0">
                <a:solidFill>
                  <a:schemeClr val="tx1"/>
                </a:solidFill>
              </a:rPr>
              <a:t>This </a:t>
            </a:r>
            <a:r>
              <a:rPr lang="en-US" sz="2400" dirty="0">
                <a:solidFill>
                  <a:schemeClr val="tx1"/>
                </a:solidFill>
              </a:rPr>
              <a:t>nature's common reaction is between zinc and copper, where copper is labeled as the cathode side and zinc as the anode side. </a:t>
            </a:r>
          </a:p>
          <a:p>
            <a:endParaRPr lang="en-US" sz="2400" dirty="0">
              <a:solidFill>
                <a:schemeClr val="tx1"/>
              </a:solidFill>
            </a:endParaRPr>
          </a:p>
        </p:txBody>
      </p:sp>
    </p:spTree>
    <p:extLst>
      <p:ext uri="{BB962C8B-B14F-4D97-AF65-F5344CB8AC3E}">
        <p14:creationId xmlns:p14="http://schemas.microsoft.com/office/powerpoint/2010/main" val="1973677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22960"/>
          </a:xfrm>
        </p:spPr>
        <p:txBody>
          <a:bodyPr/>
          <a:lstStyle/>
          <a:p>
            <a:pPr algn="ctr"/>
            <a:r>
              <a:rPr lang="en-US" b="1" dirty="0"/>
              <a:t>Quantitative </a:t>
            </a:r>
            <a:r>
              <a:rPr lang="en-US" b="1" dirty="0" smtClean="0"/>
              <a:t>Analysis</a:t>
            </a:r>
            <a:endParaRPr lang="en-US" dirty="0"/>
          </a:p>
        </p:txBody>
      </p:sp>
      <p:sp>
        <p:nvSpPr>
          <p:cNvPr id="3" name="Content Placeholder 2"/>
          <p:cNvSpPr>
            <a:spLocks noGrp="1"/>
          </p:cNvSpPr>
          <p:nvPr>
            <p:ph idx="1"/>
          </p:nvPr>
        </p:nvSpPr>
        <p:spPr>
          <a:xfrm>
            <a:off x="677334" y="1600201"/>
            <a:ext cx="9030546" cy="4441162"/>
          </a:xfrm>
        </p:spPr>
        <p:txBody>
          <a:bodyPr>
            <a:normAutofit/>
          </a:bodyPr>
          <a:lstStyle/>
          <a:p>
            <a:r>
              <a:rPr lang="en-US" sz="2800" dirty="0">
                <a:solidFill>
                  <a:schemeClr val="tx1"/>
                </a:solidFill>
              </a:rPr>
              <a:t>The basic reaction of redox is used in titrations used for qualitative analysis. </a:t>
            </a:r>
            <a:endParaRPr lang="en-US" sz="2800" dirty="0" smtClean="0">
              <a:solidFill>
                <a:schemeClr val="tx1"/>
              </a:solidFill>
            </a:endParaRPr>
          </a:p>
          <a:p>
            <a:r>
              <a:rPr lang="en-US" sz="2800" dirty="0" smtClean="0">
                <a:solidFill>
                  <a:schemeClr val="tx1"/>
                </a:solidFill>
              </a:rPr>
              <a:t>The </a:t>
            </a:r>
            <a:r>
              <a:rPr lang="en-US" sz="2800" dirty="0">
                <a:solidFill>
                  <a:schemeClr val="tx1"/>
                </a:solidFill>
              </a:rPr>
              <a:t>procedure is used to examine the concentration of electrically charged metals present in solutions. </a:t>
            </a:r>
            <a:endParaRPr lang="en-US" sz="2800" dirty="0" smtClean="0">
              <a:solidFill>
                <a:schemeClr val="tx1"/>
              </a:solidFill>
            </a:endParaRPr>
          </a:p>
          <a:p>
            <a:r>
              <a:rPr lang="en-US" sz="2800" dirty="0" smtClean="0">
                <a:solidFill>
                  <a:schemeClr val="tx1"/>
                </a:solidFill>
              </a:rPr>
              <a:t>This </a:t>
            </a:r>
            <a:r>
              <a:rPr lang="en-US" sz="2800" dirty="0">
                <a:solidFill>
                  <a:schemeClr val="tx1"/>
                </a:solidFill>
              </a:rPr>
              <a:t>is the kind of reaction between unknown substances against a standard titration solution with a known concentration.</a:t>
            </a:r>
          </a:p>
          <a:p>
            <a:endParaRPr lang="en-US" sz="2800" dirty="0">
              <a:solidFill>
                <a:schemeClr val="tx1"/>
              </a:solidFill>
            </a:endParaRPr>
          </a:p>
        </p:txBody>
      </p:sp>
    </p:spTree>
    <p:extLst>
      <p:ext uri="{BB962C8B-B14F-4D97-AF65-F5344CB8AC3E}">
        <p14:creationId xmlns:p14="http://schemas.microsoft.com/office/powerpoint/2010/main" val="3050941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14400"/>
          </a:xfrm>
        </p:spPr>
        <p:txBody>
          <a:bodyPr>
            <a:normAutofit/>
          </a:bodyPr>
          <a:lstStyle/>
          <a:p>
            <a:pPr algn="ctr"/>
            <a:r>
              <a:rPr lang="en-US" b="1" dirty="0">
                <a:solidFill>
                  <a:schemeClr val="tx1"/>
                </a:solidFill>
              </a:rPr>
              <a:t>Redox Reactions in </a:t>
            </a:r>
            <a:r>
              <a:rPr lang="en-US" b="1" dirty="0" smtClean="0">
                <a:solidFill>
                  <a:schemeClr val="tx1"/>
                </a:solidFill>
              </a:rPr>
              <a:t>Biology</a:t>
            </a:r>
            <a:endParaRPr lang="en-US" dirty="0">
              <a:solidFill>
                <a:schemeClr val="tx1"/>
              </a:solidFill>
            </a:endParaRPr>
          </a:p>
        </p:txBody>
      </p:sp>
      <p:sp>
        <p:nvSpPr>
          <p:cNvPr id="3" name="Content Placeholder 2"/>
          <p:cNvSpPr>
            <a:spLocks noGrp="1"/>
          </p:cNvSpPr>
          <p:nvPr>
            <p:ph idx="1"/>
          </p:nvPr>
        </p:nvSpPr>
        <p:spPr>
          <a:xfrm>
            <a:off x="677334" y="1524001"/>
            <a:ext cx="8596668" cy="4517362"/>
          </a:xfrm>
        </p:spPr>
        <p:txBody>
          <a:bodyPr>
            <a:normAutofit/>
          </a:bodyPr>
          <a:lstStyle/>
          <a:p>
            <a:r>
              <a:rPr lang="en-US" sz="2800" dirty="0">
                <a:solidFill>
                  <a:schemeClr val="tx1"/>
                </a:solidFill>
              </a:rPr>
              <a:t>The photosynthesis process uses a redox reaction in biology. </a:t>
            </a:r>
            <a:endParaRPr lang="en-US" sz="2800" dirty="0" smtClean="0">
              <a:solidFill>
                <a:schemeClr val="tx1"/>
              </a:solidFill>
            </a:endParaRPr>
          </a:p>
          <a:p>
            <a:r>
              <a:rPr lang="en-US" sz="2800" dirty="0" smtClean="0">
                <a:solidFill>
                  <a:schemeClr val="tx1"/>
                </a:solidFill>
              </a:rPr>
              <a:t>Green </a:t>
            </a:r>
            <a:r>
              <a:rPr lang="en-US" sz="2800" dirty="0">
                <a:solidFill>
                  <a:schemeClr val="tx1"/>
                </a:solidFill>
              </a:rPr>
              <a:t>plant matter, called chlorophyll synthesis, is due to the absorption of light. </a:t>
            </a:r>
            <a:endParaRPr lang="en-US" sz="2800" dirty="0" smtClean="0">
              <a:solidFill>
                <a:schemeClr val="tx1"/>
              </a:solidFill>
            </a:endParaRPr>
          </a:p>
          <a:p>
            <a:r>
              <a:rPr lang="en-US" sz="2800" dirty="0" smtClean="0">
                <a:solidFill>
                  <a:schemeClr val="tx1"/>
                </a:solidFill>
              </a:rPr>
              <a:t>The </a:t>
            </a:r>
            <a:r>
              <a:rPr lang="en-US" sz="2800" dirty="0">
                <a:solidFill>
                  <a:schemeClr val="tx1"/>
                </a:solidFill>
              </a:rPr>
              <a:t>absorbed light acts as the activation energy; it converts water and carbon dioxide to carbohydrates through oxidation and reduction reactions.</a:t>
            </a:r>
          </a:p>
          <a:p>
            <a:endParaRPr lang="en-US" sz="2800" dirty="0">
              <a:solidFill>
                <a:schemeClr val="tx1"/>
              </a:solidFill>
            </a:endParaRPr>
          </a:p>
        </p:txBody>
      </p:sp>
    </p:spTree>
    <p:extLst>
      <p:ext uri="{BB962C8B-B14F-4D97-AF65-F5344CB8AC3E}">
        <p14:creationId xmlns:p14="http://schemas.microsoft.com/office/powerpoint/2010/main" val="22367817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 y="609600"/>
            <a:ext cx="11369040" cy="975360"/>
          </a:xfrm>
        </p:spPr>
        <p:txBody>
          <a:bodyPr>
            <a:normAutofit fontScale="90000"/>
          </a:bodyPr>
          <a:lstStyle/>
          <a:p>
            <a:pPr algn="ctr"/>
            <a:r>
              <a:rPr lang="en-US" b="1" dirty="0">
                <a:solidFill>
                  <a:schemeClr val="tx1"/>
                </a:solidFill>
              </a:rPr>
              <a:t>Organic chemistry: History, Characterization and Properties</a:t>
            </a:r>
            <a:endParaRPr lang="en-US" dirty="0">
              <a:solidFill>
                <a:schemeClr val="tx1"/>
              </a:solidFill>
            </a:endParaRPr>
          </a:p>
        </p:txBody>
      </p:sp>
      <p:sp>
        <p:nvSpPr>
          <p:cNvPr id="3" name="Content Placeholder 2"/>
          <p:cNvSpPr>
            <a:spLocks noGrp="1"/>
          </p:cNvSpPr>
          <p:nvPr>
            <p:ph idx="1"/>
          </p:nvPr>
        </p:nvSpPr>
        <p:spPr>
          <a:xfrm>
            <a:off x="677334" y="1737361"/>
            <a:ext cx="10386906" cy="4251960"/>
          </a:xfrm>
        </p:spPr>
        <p:txBody>
          <a:bodyPr>
            <a:noAutofit/>
          </a:bodyPr>
          <a:lstStyle/>
          <a:p>
            <a:r>
              <a:rPr lang="en-US" sz="2400" dirty="0">
                <a:solidFill>
                  <a:schemeClr val="tx1"/>
                </a:solidFill>
              </a:rPr>
              <a:t>Organic chemistry is a chemistry branch that includes chemicals associated with carbon and related elements in the periodic table. </a:t>
            </a:r>
            <a:endParaRPr lang="en-US" sz="2400" dirty="0" smtClean="0">
              <a:solidFill>
                <a:schemeClr val="tx1"/>
              </a:solidFill>
            </a:endParaRPr>
          </a:p>
          <a:p>
            <a:r>
              <a:rPr lang="en-US" sz="2400" dirty="0" smtClean="0">
                <a:solidFill>
                  <a:schemeClr val="tx1"/>
                </a:solidFill>
              </a:rPr>
              <a:t>Carbon </a:t>
            </a:r>
            <a:r>
              <a:rPr lang="en-US" sz="2400" dirty="0">
                <a:solidFill>
                  <a:schemeClr val="tx1"/>
                </a:solidFill>
              </a:rPr>
              <a:t>is known as a limited element in the number of compounds it forms. </a:t>
            </a:r>
            <a:endParaRPr lang="en-US" sz="2400" dirty="0" smtClean="0">
              <a:solidFill>
                <a:schemeClr val="tx1"/>
              </a:solidFill>
            </a:endParaRPr>
          </a:p>
          <a:p>
            <a:r>
              <a:rPr lang="en-US" sz="2400" dirty="0" smtClean="0">
                <a:solidFill>
                  <a:schemeClr val="tx1"/>
                </a:solidFill>
              </a:rPr>
              <a:t>Therefore</a:t>
            </a:r>
            <a:r>
              <a:rPr lang="en-US" sz="2400" dirty="0">
                <a:solidFill>
                  <a:schemeClr val="tx1"/>
                </a:solidFill>
              </a:rPr>
              <a:t>, it is an important element in human life instead of other elements with similar characteristics such as silicon. </a:t>
            </a:r>
            <a:endParaRPr lang="en-US" sz="2400" dirty="0" smtClean="0">
              <a:solidFill>
                <a:schemeClr val="tx1"/>
              </a:solidFill>
            </a:endParaRPr>
          </a:p>
          <a:p>
            <a:r>
              <a:rPr lang="en-US" sz="2400" dirty="0" smtClean="0">
                <a:solidFill>
                  <a:schemeClr val="tx1"/>
                </a:solidFill>
              </a:rPr>
              <a:t>Organic </a:t>
            </a:r>
            <a:r>
              <a:rPr lang="en-US" sz="2400" dirty="0">
                <a:solidFill>
                  <a:schemeClr val="tx1"/>
                </a:solidFill>
              </a:rPr>
              <a:t>compounds' relevance is important in different aspects of our lives, such as the manufacture of drugs, agriculture, and medicine.</a:t>
            </a:r>
            <a:endParaRPr lang="en-US" sz="2400" dirty="0">
              <a:solidFill>
                <a:schemeClr val="tx1"/>
              </a:solidFill>
            </a:endParaRPr>
          </a:p>
        </p:txBody>
      </p:sp>
    </p:spTree>
    <p:extLst>
      <p:ext uri="{BB962C8B-B14F-4D97-AF65-F5344CB8AC3E}">
        <p14:creationId xmlns:p14="http://schemas.microsoft.com/office/powerpoint/2010/main" val="3689126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173546" cy="1320800"/>
          </a:xfrm>
        </p:spPr>
        <p:txBody>
          <a:bodyPr/>
          <a:lstStyle/>
          <a:p>
            <a:pPr algn="ctr"/>
            <a:r>
              <a:rPr lang="en-US" b="1" dirty="0">
                <a:solidFill>
                  <a:schemeClr val="tx1"/>
                </a:solidFill>
              </a:rPr>
              <a:t>Organic chemistry: History, Characterization and Properties</a:t>
            </a:r>
            <a:endParaRPr lang="en-US" dirty="0"/>
          </a:p>
        </p:txBody>
      </p:sp>
      <p:sp>
        <p:nvSpPr>
          <p:cNvPr id="3" name="Content Placeholder 2"/>
          <p:cNvSpPr>
            <a:spLocks noGrp="1"/>
          </p:cNvSpPr>
          <p:nvPr>
            <p:ph idx="1"/>
          </p:nvPr>
        </p:nvSpPr>
        <p:spPr>
          <a:xfrm>
            <a:off x="677334" y="1930401"/>
            <a:ext cx="10173546" cy="4110962"/>
          </a:xfrm>
        </p:spPr>
        <p:txBody>
          <a:bodyPr>
            <a:noAutofit/>
          </a:bodyPr>
          <a:lstStyle/>
          <a:p>
            <a:r>
              <a:rPr lang="en-US" sz="2400" dirty="0" smtClean="0">
                <a:solidFill>
                  <a:schemeClr val="tx1"/>
                </a:solidFill>
              </a:rPr>
              <a:t>The </a:t>
            </a:r>
            <a:r>
              <a:rPr lang="en-US" sz="2400" dirty="0">
                <a:solidFill>
                  <a:schemeClr val="tx1"/>
                </a:solidFill>
              </a:rPr>
              <a:t>significance of the structures of aspects of organic bonds developed during the 1850s and invented bonding theory. </a:t>
            </a:r>
            <a:r>
              <a:rPr lang="en-US" sz="2400" dirty="0" smtClean="0">
                <a:solidFill>
                  <a:schemeClr val="tx1"/>
                </a:solidFill>
              </a:rPr>
              <a:t>The </a:t>
            </a:r>
            <a:r>
              <a:rPr lang="en-US" sz="2400" dirty="0">
                <a:solidFill>
                  <a:schemeClr val="tx1"/>
                </a:solidFill>
              </a:rPr>
              <a:t>characteristics and properties of organic compounds include; </a:t>
            </a:r>
          </a:p>
          <a:p>
            <a:pPr marL="1265238" lvl="0"/>
            <a:r>
              <a:rPr lang="en-US" sz="2400" dirty="0">
                <a:solidFill>
                  <a:schemeClr val="tx1"/>
                </a:solidFill>
              </a:rPr>
              <a:t>They comprise three major elements; carbon, hydrogen, and oxygen.</a:t>
            </a:r>
          </a:p>
          <a:p>
            <a:pPr marL="1265238" lvl="0"/>
            <a:r>
              <a:rPr lang="en-US" sz="2400" dirty="0">
                <a:solidFill>
                  <a:schemeClr val="tx1"/>
                </a:solidFill>
              </a:rPr>
              <a:t>It can be prepared in the labs and stay isolated.</a:t>
            </a:r>
          </a:p>
          <a:p>
            <a:pPr marL="1265238" lvl="0"/>
            <a:r>
              <a:rPr lang="en-US" sz="2400" dirty="0">
                <a:solidFill>
                  <a:schemeClr val="tx1"/>
                </a:solidFill>
              </a:rPr>
              <a:t>Carbon contains almost 90% of all compounds.</a:t>
            </a:r>
          </a:p>
          <a:p>
            <a:pPr marL="1265238" lvl="0"/>
            <a:r>
              <a:rPr lang="en-US" sz="2400" dirty="0">
                <a:solidFill>
                  <a:schemeClr val="tx1"/>
                </a:solidFill>
              </a:rPr>
              <a:t>It contains high molecular weights and complex structures.</a:t>
            </a:r>
          </a:p>
          <a:p>
            <a:endParaRPr lang="en-US" sz="2400" dirty="0">
              <a:solidFill>
                <a:schemeClr val="tx1"/>
              </a:solidFill>
            </a:endParaRPr>
          </a:p>
        </p:txBody>
      </p:sp>
    </p:spTree>
    <p:extLst>
      <p:ext uri="{BB962C8B-B14F-4D97-AF65-F5344CB8AC3E}">
        <p14:creationId xmlns:p14="http://schemas.microsoft.com/office/powerpoint/2010/main" val="20073593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solidFill>
                  <a:schemeClr val="tx1"/>
                </a:solidFill>
              </a:rPr>
              <a:t>The Nomenclature and Classification of Organic Compounds</a:t>
            </a:r>
            <a:endParaRPr lang="en-US" dirty="0">
              <a:solidFill>
                <a:schemeClr val="tx1"/>
              </a:solidFill>
            </a:endParaRPr>
          </a:p>
        </p:txBody>
      </p:sp>
      <p:sp>
        <p:nvSpPr>
          <p:cNvPr id="3" name="Content Placeholder 2"/>
          <p:cNvSpPr>
            <a:spLocks noGrp="1"/>
          </p:cNvSpPr>
          <p:nvPr>
            <p:ph idx="1"/>
          </p:nvPr>
        </p:nvSpPr>
        <p:spPr>
          <a:xfrm>
            <a:off x="677334" y="2160589"/>
            <a:ext cx="10310706" cy="4255451"/>
          </a:xfrm>
        </p:spPr>
        <p:txBody>
          <a:bodyPr>
            <a:normAutofit/>
          </a:bodyPr>
          <a:lstStyle/>
          <a:p>
            <a:r>
              <a:rPr lang="en-US" sz="2400" dirty="0"/>
              <a:t>The Classification of organic compounds is based on any compound that contains a carbon atom</a:t>
            </a:r>
            <a:r>
              <a:rPr lang="en-US" sz="2400" dirty="0" smtClean="0"/>
              <a:t>.</a:t>
            </a:r>
          </a:p>
          <a:p>
            <a:r>
              <a:rPr lang="en-US" sz="2400" dirty="0" smtClean="0"/>
              <a:t>Examples </a:t>
            </a:r>
            <a:r>
              <a:rPr lang="en-US" sz="2400" dirty="0"/>
              <a:t>of organic compounds are carbohydrates, proteins, plastics, fats, plastics, and fuels. </a:t>
            </a:r>
            <a:endParaRPr lang="en-US" sz="2400" dirty="0" smtClean="0"/>
          </a:p>
          <a:p>
            <a:r>
              <a:rPr lang="en-US" sz="2400" dirty="0" smtClean="0"/>
              <a:t>The </a:t>
            </a:r>
            <a:r>
              <a:rPr lang="en-US" sz="2400" dirty="0"/>
              <a:t>nomenclature of organic compounds leads us to draw complex structural formulas given the compound's name. </a:t>
            </a:r>
            <a:endParaRPr lang="en-US" sz="2400" dirty="0" smtClean="0"/>
          </a:p>
          <a:p>
            <a:r>
              <a:rPr lang="en-US" sz="2400" dirty="0" smtClean="0"/>
              <a:t>The </a:t>
            </a:r>
            <a:r>
              <a:rPr lang="en-US" sz="2400" dirty="0"/>
              <a:t>existence of abundant organic compounds makes it physically hard to study each compound. Organic compounds are classified into various divisions and sub-divisions.</a:t>
            </a:r>
          </a:p>
          <a:p>
            <a:endParaRPr lang="en-US" dirty="0"/>
          </a:p>
        </p:txBody>
      </p:sp>
    </p:spTree>
    <p:extLst>
      <p:ext uri="{BB962C8B-B14F-4D97-AF65-F5344CB8AC3E}">
        <p14:creationId xmlns:p14="http://schemas.microsoft.com/office/powerpoint/2010/main" val="10268580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70560"/>
          </a:xfrm>
        </p:spPr>
        <p:txBody>
          <a:bodyPr/>
          <a:lstStyle/>
          <a:p>
            <a:pPr algn="ctr"/>
            <a:r>
              <a:rPr lang="en-US" b="1" dirty="0">
                <a:solidFill>
                  <a:schemeClr val="tx1"/>
                </a:solidFill>
              </a:rPr>
              <a:t>Organic Chemistry Reactions</a:t>
            </a:r>
            <a:endParaRPr lang="en-US" dirty="0">
              <a:solidFill>
                <a:schemeClr val="tx1"/>
              </a:solidFill>
            </a:endParaRPr>
          </a:p>
        </p:txBody>
      </p:sp>
      <p:sp>
        <p:nvSpPr>
          <p:cNvPr id="3" name="Content Placeholder 2"/>
          <p:cNvSpPr>
            <a:spLocks noGrp="1"/>
          </p:cNvSpPr>
          <p:nvPr>
            <p:ph idx="1"/>
          </p:nvPr>
        </p:nvSpPr>
        <p:spPr>
          <a:xfrm>
            <a:off x="677334" y="1280161"/>
            <a:ext cx="9685866" cy="4761202"/>
          </a:xfrm>
        </p:spPr>
        <p:txBody>
          <a:bodyPr>
            <a:normAutofit/>
          </a:bodyPr>
          <a:lstStyle/>
          <a:p>
            <a:r>
              <a:rPr lang="en-US" sz="2400" dirty="0">
                <a:solidFill>
                  <a:schemeClr val="tx1"/>
                </a:solidFill>
              </a:rPr>
              <a:t>Chemical reactions, including organic compounds, are organic chemistry reactions. The common reactions include:</a:t>
            </a:r>
          </a:p>
          <a:p>
            <a:pPr marL="1143000" lvl="0">
              <a:buFont typeface="Wingdings" panose="05000000000000000000" pitchFamily="2" charset="2"/>
              <a:buChar char="v"/>
            </a:pPr>
            <a:r>
              <a:rPr lang="en-US" sz="2400" dirty="0">
                <a:solidFill>
                  <a:schemeClr val="tx1"/>
                </a:solidFill>
              </a:rPr>
              <a:t>Additional reactions</a:t>
            </a:r>
          </a:p>
          <a:p>
            <a:pPr marL="1143000" lvl="0">
              <a:buFont typeface="Wingdings" panose="05000000000000000000" pitchFamily="2" charset="2"/>
              <a:buChar char="v"/>
            </a:pPr>
            <a:r>
              <a:rPr lang="en-US" sz="2400" dirty="0">
                <a:solidFill>
                  <a:schemeClr val="tx1"/>
                </a:solidFill>
              </a:rPr>
              <a:t>Elimination reaction</a:t>
            </a:r>
          </a:p>
          <a:p>
            <a:pPr marL="1143000" lvl="0">
              <a:buFont typeface="Wingdings" panose="05000000000000000000" pitchFamily="2" charset="2"/>
              <a:buChar char="v"/>
            </a:pPr>
            <a:r>
              <a:rPr lang="en-US" sz="2400" dirty="0">
                <a:solidFill>
                  <a:schemeClr val="tx1"/>
                </a:solidFill>
              </a:rPr>
              <a:t>Substitution reaction</a:t>
            </a:r>
          </a:p>
          <a:p>
            <a:pPr marL="1143000" lvl="0">
              <a:buFont typeface="Wingdings" panose="05000000000000000000" pitchFamily="2" charset="2"/>
              <a:buChar char="v"/>
            </a:pPr>
            <a:r>
              <a:rPr lang="en-US" sz="2400" dirty="0">
                <a:solidFill>
                  <a:schemeClr val="tx1"/>
                </a:solidFill>
              </a:rPr>
              <a:t>Pericyclic reaction</a:t>
            </a:r>
          </a:p>
          <a:p>
            <a:pPr marL="1143000" lvl="0">
              <a:buFont typeface="Wingdings" panose="05000000000000000000" pitchFamily="2" charset="2"/>
              <a:buChar char="v"/>
            </a:pPr>
            <a:r>
              <a:rPr lang="en-US" sz="2400" dirty="0">
                <a:solidFill>
                  <a:schemeClr val="tx1"/>
                </a:solidFill>
              </a:rPr>
              <a:t>Rearrangement reactions</a:t>
            </a:r>
          </a:p>
          <a:p>
            <a:pPr marL="1143000" lvl="0">
              <a:buFont typeface="Wingdings" panose="05000000000000000000" pitchFamily="2" charset="2"/>
              <a:buChar char="v"/>
            </a:pPr>
            <a:r>
              <a:rPr lang="en-US" sz="2400" dirty="0">
                <a:solidFill>
                  <a:schemeClr val="tx1"/>
                </a:solidFill>
              </a:rPr>
              <a:t>Photochemical</a:t>
            </a:r>
          </a:p>
          <a:p>
            <a:pPr marL="1143000" lvl="0">
              <a:buFont typeface="Wingdings" panose="05000000000000000000" pitchFamily="2" charset="2"/>
              <a:buChar char="v"/>
            </a:pPr>
            <a:r>
              <a:rPr lang="en-US" sz="2400" dirty="0">
                <a:solidFill>
                  <a:schemeClr val="tx1"/>
                </a:solidFill>
              </a:rPr>
              <a:t>Redox reactions</a:t>
            </a:r>
          </a:p>
          <a:p>
            <a:endParaRPr lang="en-US" sz="2400" dirty="0">
              <a:solidFill>
                <a:schemeClr val="tx1"/>
              </a:solidFill>
            </a:endParaRPr>
          </a:p>
        </p:txBody>
      </p:sp>
    </p:spTree>
    <p:extLst>
      <p:ext uri="{BB962C8B-B14F-4D97-AF65-F5344CB8AC3E}">
        <p14:creationId xmlns:p14="http://schemas.microsoft.com/office/powerpoint/2010/main" val="18531750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62000"/>
          </a:xfrm>
        </p:spPr>
        <p:txBody>
          <a:bodyPr>
            <a:normAutofit fontScale="90000"/>
          </a:bodyPr>
          <a:lstStyle/>
          <a:p>
            <a:pPr algn="ctr"/>
            <a:r>
              <a:rPr lang="en-US" b="1" dirty="0">
                <a:solidFill>
                  <a:schemeClr val="tx1"/>
                </a:solidFill>
              </a:rPr>
              <a:t>Organic Chemistry Synthesis </a:t>
            </a:r>
            <a:r>
              <a:rPr lang="en-US" dirty="0">
                <a:solidFill>
                  <a:schemeClr val="tx1"/>
                </a:solidFill>
              </a:rPr>
              <a:t/>
            </a:r>
            <a:br>
              <a:rPr lang="en-US" dirty="0">
                <a:solidFill>
                  <a:schemeClr val="tx1"/>
                </a:solidFill>
              </a:rPr>
            </a:br>
            <a:endParaRPr lang="en-US" dirty="0">
              <a:solidFill>
                <a:schemeClr val="tx1"/>
              </a:solidFill>
            </a:endParaRPr>
          </a:p>
        </p:txBody>
      </p:sp>
      <p:sp>
        <p:nvSpPr>
          <p:cNvPr id="3" name="Content Placeholder 2"/>
          <p:cNvSpPr>
            <a:spLocks noGrp="1"/>
          </p:cNvSpPr>
          <p:nvPr>
            <p:ph idx="1"/>
          </p:nvPr>
        </p:nvSpPr>
        <p:spPr>
          <a:xfrm>
            <a:off x="677334" y="1569721"/>
            <a:ext cx="10417386" cy="4404359"/>
          </a:xfrm>
        </p:spPr>
        <p:txBody>
          <a:bodyPr>
            <a:normAutofit/>
          </a:bodyPr>
          <a:lstStyle/>
          <a:p>
            <a:r>
              <a:rPr lang="en-US" sz="2800" dirty="0">
                <a:solidFill>
                  <a:schemeClr val="tx1"/>
                </a:solidFill>
              </a:rPr>
              <a:t>A complete synthesis is the complete chemical reaction of complex organic molecules from simple and commercially sort natural precursors. </a:t>
            </a:r>
            <a:endParaRPr lang="en-US" sz="2800" dirty="0" smtClean="0">
              <a:solidFill>
                <a:schemeClr val="tx1"/>
              </a:solidFill>
            </a:endParaRPr>
          </a:p>
          <a:p>
            <a:r>
              <a:rPr lang="en-US" sz="2800" dirty="0" smtClean="0">
                <a:solidFill>
                  <a:schemeClr val="tx1"/>
                </a:solidFill>
              </a:rPr>
              <a:t>In </a:t>
            </a:r>
            <a:r>
              <a:rPr lang="en-US" sz="2800" dirty="0">
                <a:solidFill>
                  <a:schemeClr val="tx1"/>
                </a:solidFill>
              </a:rPr>
              <a:t>most cases, the target molecule starts with a simple molecule through a series of reactions to obtain the desired molecule. </a:t>
            </a:r>
            <a:endParaRPr lang="en-US" sz="2800" dirty="0" smtClean="0">
              <a:solidFill>
                <a:schemeClr val="tx1"/>
              </a:solidFill>
            </a:endParaRPr>
          </a:p>
          <a:p>
            <a:r>
              <a:rPr lang="en-US" sz="2800" dirty="0" smtClean="0">
                <a:solidFill>
                  <a:schemeClr val="tx1"/>
                </a:solidFill>
              </a:rPr>
              <a:t>A </a:t>
            </a:r>
            <a:r>
              <a:rPr lang="en-US" sz="2800" dirty="0">
                <a:solidFill>
                  <a:schemeClr val="tx1"/>
                </a:solidFill>
              </a:rPr>
              <a:t>multifaceted synthesis series starts with an organic compound that needs to complete three related tasks.</a:t>
            </a:r>
          </a:p>
          <a:p>
            <a:endParaRPr lang="en-US" sz="2800" dirty="0">
              <a:solidFill>
                <a:schemeClr val="tx1"/>
              </a:solidFill>
            </a:endParaRPr>
          </a:p>
        </p:txBody>
      </p:sp>
    </p:spTree>
    <p:extLst>
      <p:ext uri="{BB962C8B-B14F-4D97-AF65-F5344CB8AC3E}">
        <p14:creationId xmlns:p14="http://schemas.microsoft.com/office/powerpoint/2010/main" val="11381849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34189"/>
          </a:xfrm>
        </p:spPr>
        <p:txBody>
          <a:bodyPr/>
          <a:lstStyle/>
          <a:p>
            <a:pPr algn="ctr"/>
            <a:r>
              <a:rPr lang="en-US" dirty="0" smtClean="0">
                <a:solidFill>
                  <a:schemeClr val="tx1"/>
                </a:solidFill>
              </a:rPr>
              <a:t>References</a:t>
            </a:r>
            <a:endParaRPr lang="en-US" dirty="0">
              <a:solidFill>
                <a:schemeClr val="tx1"/>
              </a:solidFill>
            </a:endParaRPr>
          </a:p>
        </p:txBody>
      </p:sp>
      <p:sp>
        <p:nvSpPr>
          <p:cNvPr id="3" name="Content Placeholder 2"/>
          <p:cNvSpPr>
            <a:spLocks noGrp="1"/>
          </p:cNvSpPr>
          <p:nvPr>
            <p:ph idx="1"/>
          </p:nvPr>
        </p:nvSpPr>
        <p:spPr>
          <a:xfrm>
            <a:off x="677334" y="1668379"/>
            <a:ext cx="8596668" cy="4372983"/>
          </a:xfrm>
        </p:spPr>
        <p:txBody>
          <a:bodyPr>
            <a:normAutofit/>
          </a:bodyPr>
          <a:lstStyle/>
          <a:p>
            <a:r>
              <a:rPr lang="en-US" dirty="0" smtClean="0"/>
              <a:t>BYJU’S</a:t>
            </a:r>
            <a:r>
              <a:rPr lang="en-US" dirty="0"/>
              <a:t>. (2020). Organic Compounds - Definition, Examples &amp; Classification Of Organic Compounds. BYJUS. https://byjus.com/chemistry/classification-organic-compounds/.</a:t>
            </a:r>
          </a:p>
          <a:p>
            <a:r>
              <a:rPr lang="en-US" dirty="0"/>
              <a:t>CHEM 245. (2019). CHEM 245 - Biological oxidation-reduction reactions. </a:t>
            </a:r>
            <a:r>
              <a:rPr lang="en-US" dirty="0" err="1"/>
              <a:t>Gonzaga.Edu</a:t>
            </a:r>
            <a:r>
              <a:rPr lang="en-US" dirty="0"/>
              <a:t>. https://guweb2.gonzaga.edu/faculty/cronk/CHEM245pub/redox.html</a:t>
            </a:r>
          </a:p>
          <a:p>
            <a:r>
              <a:rPr lang="en-US" dirty="0"/>
              <a:t>Hofmann, A. F. (2008). Bile acids: Trying to understand their chemistry and biology with the hope of helping patients. </a:t>
            </a:r>
            <a:r>
              <a:rPr lang="en-US" dirty="0" err="1"/>
              <a:t>Hepatology</a:t>
            </a:r>
            <a:r>
              <a:rPr lang="en-US" dirty="0"/>
              <a:t>, 49(5), 1403–1418. https://doi.org/10.1002/hep.22789</a:t>
            </a:r>
          </a:p>
          <a:p>
            <a:r>
              <a:rPr lang="en-US" dirty="0"/>
              <a:t>Royal Society of Chemistry. (2020). Accredited Degree </a:t>
            </a:r>
            <a:r>
              <a:rPr lang="en-US" dirty="0" err="1"/>
              <a:t>Programmes</a:t>
            </a:r>
            <a:r>
              <a:rPr lang="en-US" dirty="0"/>
              <a:t>. Royal Society of Chemistry. https://www.rsc.org/images/EiC%20v1i2%20The%20Theory%20of%20Acids%20and%20Bases_tcm18-230799.pdf.</a:t>
            </a:r>
          </a:p>
          <a:p>
            <a:endParaRPr lang="en-US" dirty="0"/>
          </a:p>
        </p:txBody>
      </p:sp>
    </p:spTree>
    <p:extLst>
      <p:ext uri="{BB962C8B-B14F-4D97-AF65-F5344CB8AC3E}">
        <p14:creationId xmlns:p14="http://schemas.microsoft.com/office/powerpoint/2010/main" val="203266928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420</TotalTime>
  <Words>1744</Words>
  <Application>Microsoft Office PowerPoint</Application>
  <PresentationFormat>Widescreen</PresentationFormat>
  <Paragraphs>120</Paragraphs>
  <Slides>20</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Trebuchet MS</vt:lpstr>
      <vt:lpstr>Wingdings</vt:lpstr>
      <vt:lpstr>Wingdings 3</vt:lpstr>
      <vt:lpstr>Facet</vt:lpstr>
      <vt:lpstr>Foundation Chemistry Name Institution </vt:lpstr>
      <vt:lpstr>Executive Summary </vt:lpstr>
      <vt:lpstr>Acknowledgments</vt:lpstr>
      <vt:lpstr>Acids and Bases Theory-Historic Development</vt:lpstr>
      <vt:lpstr>Acids and Bases Theory-Historic Development Cont’</vt:lpstr>
      <vt:lpstr>Acids and Bases Theory-Historic Development Cont’</vt:lpstr>
      <vt:lpstr>Oxidation and Reduction reactions, Oxidizing and Reducing agents </vt:lpstr>
      <vt:lpstr>Oxidation</vt:lpstr>
      <vt:lpstr>Oxidation by Loss of Hydrogen </vt:lpstr>
      <vt:lpstr>Combustion Process</vt:lpstr>
      <vt:lpstr>Extraction of Metals</vt:lpstr>
      <vt:lpstr>Electrochemistry Reaction</vt:lpstr>
      <vt:lpstr>Quantitative Analysis</vt:lpstr>
      <vt:lpstr>Redox Reactions in Biology</vt:lpstr>
      <vt:lpstr>Organic chemistry: History, Characterization and Properties</vt:lpstr>
      <vt:lpstr>Organic chemistry: History, Characterization and Properties</vt:lpstr>
      <vt:lpstr>The Nomenclature and Classification of Organic Compounds</vt:lpstr>
      <vt:lpstr>Organic Chemistry Reactions</vt:lpstr>
      <vt:lpstr>Organic Chemistry Synthesis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Foundation Chemistry Name Institution</dc:title>
  <dc:creator>Windows User</dc:creator>
  <cp:lastModifiedBy>Windows User</cp:lastModifiedBy>
  <cp:revision>13</cp:revision>
  <dcterms:created xsi:type="dcterms:W3CDTF">2020-10-31T17:16:53Z</dcterms:created>
  <dcterms:modified xsi:type="dcterms:W3CDTF">2020-11-01T00:17:24Z</dcterms:modified>
</cp:coreProperties>
</file>